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9" r:id="rId4"/>
    <p:sldId id="258" r:id="rId5"/>
    <p:sldId id="260" r:id="rId6"/>
    <p:sldId id="261" r:id="rId7"/>
    <p:sldId id="264" r:id="rId8"/>
    <p:sldId id="262" r:id="rId9"/>
    <p:sldId id="265" r:id="rId10"/>
    <p:sldId id="263" r:id="rId11"/>
    <p:sldId id="266" r:id="rId12"/>
    <p:sldId id="267"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51"/>
    <p:restoredTop sz="94783"/>
  </p:normalViewPr>
  <p:slideViewPr>
    <p:cSldViewPr snapToGrid="0" snapToObjects="1">
      <p:cViewPr>
        <p:scale>
          <a:sx n="130" d="100"/>
          <a:sy n="130" d="100"/>
        </p:scale>
        <p:origin x="144" y="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9225D-90C6-7D4A-AA00-92343CD7E075}" type="datetimeFigureOut">
              <a:rPr kumimoji="1" lang="zh-CN" altLang="en-US" smtClean="0"/>
              <a:t>2020/5/10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70602-A50B-F749-B49A-471CF16EB6EA}" type="slidenum">
              <a:rPr kumimoji="1" lang="zh-CN" altLang="en-US" smtClean="0"/>
              <a:t>‹#›</a:t>
            </a:fld>
            <a:endParaRPr kumimoji="1" lang="zh-CN" altLang="en-US"/>
          </a:p>
        </p:txBody>
      </p:sp>
    </p:spTree>
    <p:extLst>
      <p:ext uri="{BB962C8B-B14F-4D97-AF65-F5344CB8AC3E}">
        <p14:creationId xmlns:p14="http://schemas.microsoft.com/office/powerpoint/2010/main" val="3215977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9E70602-A50B-F749-B49A-471CF16EB6EA}" type="slidenum">
              <a:rPr kumimoji="1" lang="zh-CN" altLang="en-US" smtClean="0"/>
              <a:t>1</a:t>
            </a:fld>
            <a:endParaRPr kumimoji="1" lang="zh-CN" altLang="en-US"/>
          </a:p>
        </p:txBody>
      </p:sp>
    </p:spTree>
    <p:extLst>
      <p:ext uri="{BB962C8B-B14F-4D97-AF65-F5344CB8AC3E}">
        <p14:creationId xmlns:p14="http://schemas.microsoft.com/office/powerpoint/2010/main" val="277576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58686-2878-EB44-BE29-83F2635454D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240D55A-3527-A140-95E6-A59154CBD7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295E24A-3E66-1549-BBCB-07BA2DC9846F}"/>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5" name="页脚占位符 4">
            <a:extLst>
              <a:ext uri="{FF2B5EF4-FFF2-40B4-BE49-F238E27FC236}">
                <a16:creationId xmlns:a16="http://schemas.microsoft.com/office/drawing/2014/main" id="{95CC7933-4F72-4A45-B132-E203ECFE499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B7E6F57-D00D-0548-810A-75F1A9057807}"/>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3512003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77515-9A32-7E43-BA23-81374E5678E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9AB9EFA-BE15-4B4E-BD27-2E1A2413133D}"/>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90F82F3-DA7A-0A4A-88EC-0B23B122B9D4}"/>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5" name="页脚占位符 4">
            <a:extLst>
              <a:ext uri="{FF2B5EF4-FFF2-40B4-BE49-F238E27FC236}">
                <a16:creationId xmlns:a16="http://schemas.microsoft.com/office/drawing/2014/main" id="{676CC190-6DE1-664F-A410-C442A0B514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C6C0078-D08F-454E-9992-422BFC58E7FB}"/>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2885955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316351-DF20-2848-AF5B-A7AE23477AE1}"/>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7F7FC73-1055-F544-B92E-B83706ABA3D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2662E1-D463-194F-BAD2-E8DDB1A1AF77}"/>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5" name="页脚占位符 4">
            <a:extLst>
              <a:ext uri="{FF2B5EF4-FFF2-40B4-BE49-F238E27FC236}">
                <a16:creationId xmlns:a16="http://schemas.microsoft.com/office/drawing/2014/main" id="{AFDBD6C4-A349-3A4D-B292-57AF0313209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974F8B6-F818-9D4C-92C0-F5625811B68E}"/>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24743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B4E92-5074-8540-B12C-71B3A46EB91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EA380F4-6A1D-2F4C-B414-A781D90A0442}"/>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F4AFE64-AB25-9F42-86A3-C7A76A498E1B}"/>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5" name="页脚占位符 4">
            <a:extLst>
              <a:ext uri="{FF2B5EF4-FFF2-40B4-BE49-F238E27FC236}">
                <a16:creationId xmlns:a16="http://schemas.microsoft.com/office/drawing/2014/main" id="{A05C4B82-94FA-5343-ABF5-E0A99A543F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2FC33B2-F972-A946-BEBD-C0296EE77B43}"/>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288632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FCDA1-3936-F747-8325-DFCDB3239B5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C85CA2D-0610-4E4E-AE9B-676D437FC4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3B826A4-8223-184B-8B33-E226451BF5CF}"/>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5" name="页脚占位符 4">
            <a:extLst>
              <a:ext uri="{FF2B5EF4-FFF2-40B4-BE49-F238E27FC236}">
                <a16:creationId xmlns:a16="http://schemas.microsoft.com/office/drawing/2014/main" id="{11CDAC99-6224-7E40-A15A-14DE872B731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E9F7383-E07E-F549-BC0C-07A224B7D305}"/>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20855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797B3-16A1-3E44-A68A-E717BE4B782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EB05A80-1674-4345-9826-B20971042D2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125B6C4-6FCF-4149-82B4-CBA0E84F116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B96759C-B24C-3341-A95D-B598248F8369}"/>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6" name="页脚占位符 5">
            <a:extLst>
              <a:ext uri="{FF2B5EF4-FFF2-40B4-BE49-F238E27FC236}">
                <a16:creationId xmlns:a16="http://schemas.microsoft.com/office/drawing/2014/main" id="{5F6DBB29-EC4B-FA43-8FD0-9921E5A7F86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B0CF10A-633A-274E-BBFD-CEB67CA37DE4}"/>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275071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5BE1D-98CF-4946-AE55-ECD2CC33B2B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CF62338-B5FC-E543-B2B2-7B20F19382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FE0909E-3301-354A-8665-2B7C412E70C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B424E29-803A-7E43-99BD-15CA48B8DF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22D83EEA-1874-844A-94FB-09537DBBFAB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ED5AF93-3745-9141-A1BC-61A98F8D42AF}"/>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8" name="页脚占位符 7">
            <a:extLst>
              <a:ext uri="{FF2B5EF4-FFF2-40B4-BE49-F238E27FC236}">
                <a16:creationId xmlns:a16="http://schemas.microsoft.com/office/drawing/2014/main" id="{B0518342-78E3-7C47-BFE3-8D953004E40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3E536AB-A058-3249-9FE1-F7A70D58B9B1}"/>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161176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CE485-B287-3E45-8CDF-BBACE6EB514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BE77FAC3-2376-A548-A1C5-540BAEEB9B89}"/>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4" name="页脚占位符 3">
            <a:extLst>
              <a:ext uri="{FF2B5EF4-FFF2-40B4-BE49-F238E27FC236}">
                <a16:creationId xmlns:a16="http://schemas.microsoft.com/office/drawing/2014/main" id="{868439C6-9384-8245-9349-BE8BD1A10616}"/>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6C48F74-7C43-C64A-9A27-58C3404F29A5}"/>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1736146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860B50-3EAB-BE4A-A18C-5AC7400041FB}"/>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3" name="页脚占位符 2">
            <a:extLst>
              <a:ext uri="{FF2B5EF4-FFF2-40B4-BE49-F238E27FC236}">
                <a16:creationId xmlns:a16="http://schemas.microsoft.com/office/drawing/2014/main" id="{A4E1837A-F654-B847-A591-4EC31F345A9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361C073-6502-0345-AC64-FF5E790AE1B6}"/>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122733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6F4AA-FC20-D24F-AC15-28E780439B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FC99B8E-3317-C540-9323-5F1E18D25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5A02505-CA3C-5F4C-A297-308C7027F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81BD6A8-04EE-A24B-A57C-76536555B5D8}"/>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6" name="页脚占位符 5">
            <a:extLst>
              <a:ext uri="{FF2B5EF4-FFF2-40B4-BE49-F238E27FC236}">
                <a16:creationId xmlns:a16="http://schemas.microsoft.com/office/drawing/2014/main" id="{6DD70B4C-3396-A541-9184-056F76390E7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0568DC6-9595-1D46-AF94-49DD5720B81F}"/>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3218302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2199D2-A740-354A-BFD3-8744DDAA862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5DFFF10-29EC-8349-BB28-0E1CCE098A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0B8BCCF-DC21-C94D-91DC-1D372CACB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80D50BD-9436-4F45-B4D8-AAC71C33D471}"/>
              </a:ext>
            </a:extLst>
          </p:cNvPr>
          <p:cNvSpPr>
            <a:spLocks noGrp="1"/>
          </p:cNvSpPr>
          <p:nvPr>
            <p:ph type="dt" sz="half" idx="10"/>
          </p:nvPr>
        </p:nvSpPr>
        <p:spPr/>
        <p:txBody>
          <a:bodyPr/>
          <a:lstStyle/>
          <a:p>
            <a:fld id="{E6C7A4EC-EBEB-4A4A-BE53-0DE6874B8B90}" type="datetimeFigureOut">
              <a:rPr kumimoji="1" lang="zh-CN" altLang="en-US" smtClean="0"/>
              <a:t>2020/5/10</a:t>
            </a:fld>
            <a:endParaRPr kumimoji="1" lang="zh-CN" altLang="en-US"/>
          </a:p>
        </p:txBody>
      </p:sp>
      <p:sp>
        <p:nvSpPr>
          <p:cNvPr id="6" name="页脚占位符 5">
            <a:extLst>
              <a:ext uri="{FF2B5EF4-FFF2-40B4-BE49-F238E27FC236}">
                <a16:creationId xmlns:a16="http://schemas.microsoft.com/office/drawing/2014/main" id="{FC3C1138-023C-D64A-8FA4-16756AA62E5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6630B83-7039-D64D-8D29-4E6670AA9E87}"/>
              </a:ext>
            </a:extLst>
          </p:cNvPr>
          <p:cNvSpPr>
            <a:spLocks noGrp="1"/>
          </p:cNvSpPr>
          <p:nvPr>
            <p:ph type="sldNum" sz="quarter" idx="12"/>
          </p:nvPr>
        </p:nvSpPr>
        <p:spPr/>
        <p:txBody>
          <a:body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127290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B91C77-B2E5-CD49-8F1D-58D707C3F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2A42BE1-A2A3-D24A-B658-9468FCBC32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35210EF-F9BC-6E43-AAFB-90A5F541B3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C7A4EC-EBEB-4A4A-BE53-0DE6874B8B90}" type="datetimeFigureOut">
              <a:rPr kumimoji="1" lang="zh-CN" altLang="en-US" smtClean="0"/>
              <a:t>2020/5/10</a:t>
            </a:fld>
            <a:endParaRPr kumimoji="1" lang="zh-CN" altLang="en-US"/>
          </a:p>
        </p:txBody>
      </p:sp>
      <p:sp>
        <p:nvSpPr>
          <p:cNvPr id="5" name="页脚占位符 4">
            <a:extLst>
              <a:ext uri="{FF2B5EF4-FFF2-40B4-BE49-F238E27FC236}">
                <a16:creationId xmlns:a16="http://schemas.microsoft.com/office/drawing/2014/main" id="{CE0C8DB8-4A37-6949-ACBB-450916CA0B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C197CD75-D197-5440-8E24-45C263D5A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EFE362-225E-1F4E-A441-E1AE6B5897D0}" type="slidenum">
              <a:rPr kumimoji="1" lang="zh-CN" altLang="en-US" smtClean="0"/>
              <a:t>‹#›</a:t>
            </a:fld>
            <a:endParaRPr kumimoji="1" lang="zh-CN" altLang="en-US"/>
          </a:p>
        </p:txBody>
      </p:sp>
    </p:spTree>
    <p:extLst>
      <p:ext uri="{BB962C8B-B14F-4D97-AF65-F5344CB8AC3E}">
        <p14:creationId xmlns:p14="http://schemas.microsoft.com/office/powerpoint/2010/main" val="1855991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2A4BD-C80D-3D45-9F7B-1697536D9DC9}"/>
              </a:ext>
            </a:extLst>
          </p:cNvPr>
          <p:cNvSpPr>
            <a:spLocks noGrp="1"/>
          </p:cNvSpPr>
          <p:nvPr>
            <p:ph type="ctrTitle"/>
          </p:nvPr>
        </p:nvSpPr>
        <p:spPr>
          <a:xfrm>
            <a:off x="902525" y="1860394"/>
            <a:ext cx="10580914" cy="851209"/>
          </a:xfrm>
        </p:spPr>
        <p:txBody>
          <a:bodyPr>
            <a:normAutofit/>
          </a:bodyPr>
          <a:lstStyle/>
          <a:p>
            <a:r>
              <a:rPr lang="en" altLang="zh-CN" sz="5400" b="1" dirty="0"/>
              <a:t>Neural Graph Collaborative Filtering </a:t>
            </a:r>
            <a:endParaRPr kumimoji="1" lang="zh-CN" altLang="en-US" sz="5400" b="1" dirty="0"/>
          </a:p>
        </p:txBody>
      </p:sp>
      <p:sp>
        <p:nvSpPr>
          <p:cNvPr id="3" name="副标题 2">
            <a:extLst>
              <a:ext uri="{FF2B5EF4-FFF2-40B4-BE49-F238E27FC236}">
                <a16:creationId xmlns:a16="http://schemas.microsoft.com/office/drawing/2014/main" id="{F6F4CED3-B367-EE4C-B900-73581E330B2D}"/>
              </a:ext>
            </a:extLst>
          </p:cNvPr>
          <p:cNvSpPr>
            <a:spLocks noGrp="1"/>
          </p:cNvSpPr>
          <p:nvPr>
            <p:ph type="subTitle" idx="1"/>
          </p:nvPr>
        </p:nvSpPr>
        <p:spPr>
          <a:xfrm>
            <a:off x="1524000" y="3602038"/>
            <a:ext cx="9144000" cy="851209"/>
          </a:xfrm>
        </p:spPr>
        <p:txBody>
          <a:bodyPr/>
          <a:lstStyle/>
          <a:p>
            <a:r>
              <a:rPr lang="en" altLang="zh-CN" dirty="0"/>
              <a:t>the 42nd International ACM SIGIR Conference on Research and Development in Information Retrieval (SIGIR ’19)</a:t>
            </a:r>
          </a:p>
        </p:txBody>
      </p:sp>
    </p:spTree>
    <p:extLst>
      <p:ext uri="{BB962C8B-B14F-4D97-AF65-F5344CB8AC3E}">
        <p14:creationId xmlns:p14="http://schemas.microsoft.com/office/powerpoint/2010/main" val="42489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1F2EB-CB8E-AA41-8D26-1956B50233D8}"/>
              </a:ext>
            </a:extLst>
          </p:cNvPr>
          <p:cNvSpPr>
            <a:spLocks noGrp="1"/>
          </p:cNvSpPr>
          <p:nvPr>
            <p:ph type="title"/>
          </p:nvPr>
        </p:nvSpPr>
        <p:spPr>
          <a:xfrm>
            <a:off x="127208" y="48198"/>
            <a:ext cx="3581400" cy="720100"/>
          </a:xfrm>
        </p:spPr>
        <p:txBody>
          <a:bodyPr>
            <a:normAutofit/>
          </a:bodyPr>
          <a:lstStyle/>
          <a:p>
            <a:r>
              <a:rPr lang="en-US" altLang="zh-CN" sz="2300" i="1" dirty="0">
                <a:solidFill>
                  <a:schemeClr val="accent2">
                    <a:lumMod val="75000"/>
                  </a:schemeClr>
                </a:solidFill>
              </a:rPr>
              <a:t>3</a:t>
            </a:r>
            <a:r>
              <a:rPr lang="zh-CN" altLang="en-US" sz="2300" i="1" dirty="0">
                <a:solidFill>
                  <a:schemeClr val="accent2">
                    <a:lumMod val="75000"/>
                  </a:schemeClr>
                </a:solidFill>
              </a:rPr>
              <a:t>：</a:t>
            </a:r>
            <a:r>
              <a:rPr lang="en-US" altLang="zh-CN" sz="2300" i="1" dirty="0">
                <a:solidFill>
                  <a:schemeClr val="accent2">
                    <a:lumMod val="75000"/>
                  </a:schemeClr>
                </a:solidFill>
              </a:rPr>
              <a:t>Model</a:t>
            </a:r>
            <a:r>
              <a:rPr lang="zh-CN" altLang="en-US" sz="2300" i="1" dirty="0">
                <a:solidFill>
                  <a:schemeClr val="accent2">
                    <a:lumMod val="75000"/>
                  </a:schemeClr>
                </a:solidFill>
              </a:rPr>
              <a:t> </a:t>
            </a:r>
            <a:r>
              <a:rPr lang="en-US" altLang="zh-CN" sz="2300" i="1" dirty="0">
                <a:solidFill>
                  <a:schemeClr val="accent2">
                    <a:lumMod val="75000"/>
                  </a:schemeClr>
                </a:solidFill>
              </a:rPr>
              <a:t>prediction</a:t>
            </a:r>
            <a:endParaRPr lang="zh-CN" altLang="en-US" sz="2300" i="1" dirty="0">
              <a:solidFill>
                <a:schemeClr val="accent2">
                  <a:lumMod val="75000"/>
                </a:schemeClr>
              </a:solidFill>
            </a:endParaRPr>
          </a:p>
        </p:txBody>
      </p:sp>
      <p:pic>
        <p:nvPicPr>
          <p:cNvPr id="3" name="图片 2">
            <a:extLst>
              <a:ext uri="{FF2B5EF4-FFF2-40B4-BE49-F238E27FC236}">
                <a16:creationId xmlns:a16="http://schemas.microsoft.com/office/drawing/2014/main" id="{5922CD58-C974-C141-B988-29F92CE531A9}"/>
              </a:ext>
            </a:extLst>
          </p:cNvPr>
          <p:cNvPicPr>
            <a:picLocks noChangeAspect="1"/>
          </p:cNvPicPr>
          <p:nvPr/>
        </p:nvPicPr>
        <p:blipFill>
          <a:blip r:embed="rId2"/>
          <a:stretch>
            <a:fillRect/>
          </a:stretch>
        </p:blipFill>
        <p:spPr>
          <a:xfrm>
            <a:off x="127208" y="1021517"/>
            <a:ext cx="5534873" cy="4814966"/>
          </a:xfrm>
          <a:prstGeom prst="rect">
            <a:avLst/>
          </a:prstGeom>
        </p:spPr>
      </p:pic>
      <p:sp>
        <p:nvSpPr>
          <p:cNvPr id="4" name="文本框 3">
            <a:extLst>
              <a:ext uri="{FF2B5EF4-FFF2-40B4-BE49-F238E27FC236}">
                <a16:creationId xmlns:a16="http://schemas.microsoft.com/office/drawing/2014/main" id="{AE8F7DEE-D3CF-2949-B63C-02A259B42898}"/>
              </a:ext>
            </a:extLst>
          </p:cNvPr>
          <p:cNvSpPr txBox="1"/>
          <p:nvPr/>
        </p:nvSpPr>
        <p:spPr>
          <a:xfrm>
            <a:off x="6184694" y="1449402"/>
            <a:ext cx="3869882" cy="369332"/>
          </a:xfrm>
          <a:prstGeom prst="rect">
            <a:avLst/>
          </a:prstGeom>
          <a:noFill/>
        </p:spPr>
        <p:txBody>
          <a:bodyPr wrap="square" rtlCol="0">
            <a:spAutoFit/>
          </a:bodyPr>
          <a:lstStyle/>
          <a:p>
            <a:r>
              <a:rPr lang="zh-CN" altLang="en-US" dirty="0">
                <a:solidFill>
                  <a:schemeClr val="accent2">
                    <a:lumMod val="75000"/>
                  </a:schemeClr>
                </a:solidFill>
              </a:rPr>
              <a:t>推荐系统常用的</a:t>
            </a:r>
            <a:r>
              <a:rPr lang="en" altLang="zh-CN" dirty="0">
                <a:solidFill>
                  <a:schemeClr val="accent2">
                    <a:lumMod val="75000"/>
                  </a:schemeClr>
                </a:solidFill>
              </a:rPr>
              <a:t>pairwise BPR loss</a:t>
            </a:r>
          </a:p>
        </p:txBody>
      </p:sp>
      <p:pic>
        <p:nvPicPr>
          <p:cNvPr id="5" name="图片 4">
            <a:extLst>
              <a:ext uri="{FF2B5EF4-FFF2-40B4-BE49-F238E27FC236}">
                <a16:creationId xmlns:a16="http://schemas.microsoft.com/office/drawing/2014/main" id="{D96ACEBB-BB3A-AC4E-BEA3-9CAF8FB1D277}"/>
              </a:ext>
            </a:extLst>
          </p:cNvPr>
          <p:cNvPicPr>
            <a:picLocks noChangeAspect="1"/>
          </p:cNvPicPr>
          <p:nvPr/>
        </p:nvPicPr>
        <p:blipFill>
          <a:blip r:embed="rId3"/>
          <a:stretch>
            <a:fillRect/>
          </a:stretch>
        </p:blipFill>
        <p:spPr>
          <a:xfrm>
            <a:off x="6184694" y="103448"/>
            <a:ext cx="4597400" cy="609600"/>
          </a:xfrm>
          <a:prstGeom prst="rect">
            <a:avLst/>
          </a:prstGeom>
        </p:spPr>
      </p:pic>
      <p:pic>
        <p:nvPicPr>
          <p:cNvPr id="6" name="图片 5">
            <a:extLst>
              <a:ext uri="{FF2B5EF4-FFF2-40B4-BE49-F238E27FC236}">
                <a16:creationId xmlns:a16="http://schemas.microsoft.com/office/drawing/2014/main" id="{1AF1BF99-2DB4-C841-A9C1-3FD932DDFA4C}"/>
              </a:ext>
            </a:extLst>
          </p:cNvPr>
          <p:cNvPicPr>
            <a:picLocks noChangeAspect="1"/>
          </p:cNvPicPr>
          <p:nvPr/>
        </p:nvPicPr>
        <p:blipFill>
          <a:blip r:embed="rId4"/>
          <a:stretch>
            <a:fillRect/>
          </a:stretch>
        </p:blipFill>
        <p:spPr>
          <a:xfrm>
            <a:off x="7030688" y="768298"/>
            <a:ext cx="2540000" cy="444500"/>
          </a:xfrm>
          <a:prstGeom prst="rect">
            <a:avLst/>
          </a:prstGeom>
        </p:spPr>
      </p:pic>
      <p:pic>
        <p:nvPicPr>
          <p:cNvPr id="7" name="图片 6">
            <a:extLst>
              <a:ext uri="{FF2B5EF4-FFF2-40B4-BE49-F238E27FC236}">
                <a16:creationId xmlns:a16="http://schemas.microsoft.com/office/drawing/2014/main" id="{D7E2F950-26A7-4F41-89E2-2358A0274A0C}"/>
              </a:ext>
            </a:extLst>
          </p:cNvPr>
          <p:cNvPicPr>
            <a:picLocks noChangeAspect="1"/>
          </p:cNvPicPr>
          <p:nvPr/>
        </p:nvPicPr>
        <p:blipFill>
          <a:blip r:embed="rId5"/>
          <a:stretch>
            <a:fillRect/>
          </a:stretch>
        </p:blipFill>
        <p:spPr>
          <a:xfrm>
            <a:off x="6184694" y="1949152"/>
            <a:ext cx="4876800" cy="774700"/>
          </a:xfrm>
          <a:prstGeom prst="rect">
            <a:avLst/>
          </a:prstGeom>
        </p:spPr>
      </p:pic>
      <p:pic>
        <p:nvPicPr>
          <p:cNvPr id="8" name="图片 7">
            <a:extLst>
              <a:ext uri="{FF2B5EF4-FFF2-40B4-BE49-F238E27FC236}">
                <a16:creationId xmlns:a16="http://schemas.microsoft.com/office/drawing/2014/main" id="{D6037570-BC9F-5845-AE21-F75E4F0E127D}"/>
              </a:ext>
            </a:extLst>
          </p:cNvPr>
          <p:cNvPicPr>
            <a:picLocks noChangeAspect="1"/>
          </p:cNvPicPr>
          <p:nvPr/>
        </p:nvPicPr>
        <p:blipFill>
          <a:blip r:embed="rId6"/>
          <a:stretch>
            <a:fillRect/>
          </a:stretch>
        </p:blipFill>
        <p:spPr>
          <a:xfrm>
            <a:off x="5662081" y="3054838"/>
            <a:ext cx="3662476" cy="416959"/>
          </a:xfrm>
          <a:prstGeom prst="rect">
            <a:avLst/>
          </a:prstGeom>
        </p:spPr>
      </p:pic>
      <p:pic>
        <p:nvPicPr>
          <p:cNvPr id="9" name="图片 8">
            <a:extLst>
              <a:ext uri="{FF2B5EF4-FFF2-40B4-BE49-F238E27FC236}">
                <a16:creationId xmlns:a16="http://schemas.microsoft.com/office/drawing/2014/main" id="{73817CC8-064B-FA44-8351-6E8C29601DB4}"/>
              </a:ext>
            </a:extLst>
          </p:cNvPr>
          <p:cNvPicPr>
            <a:picLocks noChangeAspect="1"/>
          </p:cNvPicPr>
          <p:nvPr/>
        </p:nvPicPr>
        <p:blipFill>
          <a:blip r:embed="rId7"/>
          <a:stretch>
            <a:fillRect/>
          </a:stretch>
        </p:blipFill>
        <p:spPr>
          <a:xfrm>
            <a:off x="9705011" y="3054838"/>
            <a:ext cx="2359781" cy="473973"/>
          </a:xfrm>
          <a:prstGeom prst="rect">
            <a:avLst/>
          </a:prstGeom>
        </p:spPr>
      </p:pic>
      <p:cxnSp>
        <p:nvCxnSpPr>
          <p:cNvPr id="11" name="直线箭头连接符 10">
            <a:extLst>
              <a:ext uri="{FF2B5EF4-FFF2-40B4-BE49-F238E27FC236}">
                <a16:creationId xmlns:a16="http://schemas.microsoft.com/office/drawing/2014/main" id="{44CC5283-2637-EF4E-926F-A0BD5CCAB1E6}"/>
              </a:ext>
            </a:extLst>
          </p:cNvPr>
          <p:cNvCxnSpPr/>
          <p:nvPr/>
        </p:nvCxnSpPr>
        <p:spPr>
          <a:xfrm flipV="1">
            <a:off x="6340839" y="2578308"/>
            <a:ext cx="1469036" cy="47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FCEA7FB1-9DBE-B048-88D9-56B1EB4C8CFB}"/>
              </a:ext>
            </a:extLst>
          </p:cNvPr>
          <p:cNvCxnSpPr>
            <a:cxnSpLocks/>
            <a:stCxn id="9" idx="0"/>
          </p:cNvCxnSpPr>
          <p:nvPr/>
        </p:nvCxnSpPr>
        <p:spPr>
          <a:xfrm flipH="1" flipV="1">
            <a:off x="10493116" y="2336502"/>
            <a:ext cx="391786" cy="718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993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1F2EB-CB8E-AA41-8D26-1956B50233D8}"/>
              </a:ext>
            </a:extLst>
          </p:cNvPr>
          <p:cNvSpPr>
            <a:spLocks noGrp="1"/>
          </p:cNvSpPr>
          <p:nvPr>
            <p:ph type="title"/>
          </p:nvPr>
        </p:nvSpPr>
        <p:spPr>
          <a:xfrm>
            <a:off x="127208" y="48198"/>
            <a:ext cx="3581400" cy="720100"/>
          </a:xfrm>
        </p:spPr>
        <p:txBody>
          <a:bodyPr>
            <a:normAutofit/>
          </a:bodyPr>
          <a:lstStyle/>
          <a:p>
            <a:r>
              <a:rPr lang="en-US" altLang="zh-CN" sz="2300" i="1" dirty="0">
                <a:solidFill>
                  <a:schemeClr val="accent2">
                    <a:lumMod val="75000"/>
                  </a:schemeClr>
                </a:solidFill>
              </a:rPr>
              <a:t>4</a:t>
            </a:r>
            <a:r>
              <a:rPr lang="zh-CN" altLang="en-US" sz="2300" i="1" dirty="0">
                <a:solidFill>
                  <a:schemeClr val="accent2">
                    <a:lumMod val="75000"/>
                  </a:schemeClr>
                </a:solidFill>
              </a:rPr>
              <a:t>：实验</a:t>
            </a:r>
          </a:p>
        </p:txBody>
      </p:sp>
      <p:pic>
        <p:nvPicPr>
          <p:cNvPr id="10" name="图片 9">
            <a:extLst>
              <a:ext uri="{FF2B5EF4-FFF2-40B4-BE49-F238E27FC236}">
                <a16:creationId xmlns:a16="http://schemas.microsoft.com/office/drawing/2014/main" id="{53565D00-3904-5B44-A8AD-9BF3E2465F9E}"/>
              </a:ext>
            </a:extLst>
          </p:cNvPr>
          <p:cNvPicPr>
            <a:picLocks noChangeAspect="1"/>
          </p:cNvPicPr>
          <p:nvPr/>
        </p:nvPicPr>
        <p:blipFill>
          <a:blip r:embed="rId2"/>
          <a:stretch>
            <a:fillRect/>
          </a:stretch>
        </p:blipFill>
        <p:spPr>
          <a:xfrm>
            <a:off x="310817" y="865475"/>
            <a:ext cx="4468690" cy="1334609"/>
          </a:xfrm>
          <a:prstGeom prst="rect">
            <a:avLst/>
          </a:prstGeom>
        </p:spPr>
      </p:pic>
      <p:sp>
        <p:nvSpPr>
          <p:cNvPr id="13" name="矩形 12">
            <a:extLst>
              <a:ext uri="{FF2B5EF4-FFF2-40B4-BE49-F238E27FC236}">
                <a16:creationId xmlns:a16="http://schemas.microsoft.com/office/drawing/2014/main" id="{11AA5CAF-DEA1-CE4F-93DA-C7BA0A0EE803}"/>
              </a:ext>
            </a:extLst>
          </p:cNvPr>
          <p:cNvSpPr/>
          <p:nvPr/>
        </p:nvSpPr>
        <p:spPr>
          <a:xfrm>
            <a:off x="1647783" y="447555"/>
            <a:ext cx="1643591" cy="369332"/>
          </a:xfrm>
          <a:prstGeom prst="rect">
            <a:avLst/>
          </a:prstGeom>
        </p:spPr>
        <p:txBody>
          <a:bodyPr wrap="none">
            <a:spAutoFit/>
          </a:bodyPr>
          <a:lstStyle/>
          <a:p>
            <a:r>
              <a:rPr lang="en" altLang="zh-CN" dirty="0">
                <a:latin typeface="LinLibertineT"/>
              </a:rPr>
              <a:t>10-core setting </a:t>
            </a:r>
            <a:endParaRPr lang="en" altLang="zh-CN" dirty="0"/>
          </a:p>
        </p:txBody>
      </p:sp>
      <p:pic>
        <p:nvPicPr>
          <p:cNvPr id="14" name="图片 13">
            <a:extLst>
              <a:ext uri="{FF2B5EF4-FFF2-40B4-BE49-F238E27FC236}">
                <a16:creationId xmlns:a16="http://schemas.microsoft.com/office/drawing/2014/main" id="{260BA3F7-B034-C94D-9360-C0515D5D2BE2}"/>
              </a:ext>
            </a:extLst>
          </p:cNvPr>
          <p:cNvPicPr>
            <a:picLocks noChangeAspect="1"/>
          </p:cNvPicPr>
          <p:nvPr/>
        </p:nvPicPr>
        <p:blipFill>
          <a:blip r:embed="rId3"/>
          <a:stretch>
            <a:fillRect/>
          </a:stretch>
        </p:blipFill>
        <p:spPr>
          <a:xfrm>
            <a:off x="127208" y="2297261"/>
            <a:ext cx="5874673" cy="3180494"/>
          </a:xfrm>
          <a:prstGeom prst="rect">
            <a:avLst/>
          </a:prstGeom>
        </p:spPr>
      </p:pic>
      <p:pic>
        <p:nvPicPr>
          <p:cNvPr id="15" name="图片 14">
            <a:extLst>
              <a:ext uri="{FF2B5EF4-FFF2-40B4-BE49-F238E27FC236}">
                <a16:creationId xmlns:a16="http://schemas.microsoft.com/office/drawing/2014/main" id="{53F0C0A7-B2AA-324B-89C7-67CAD48D09AE}"/>
              </a:ext>
            </a:extLst>
          </p:cNvPr>
          <p:cNvPicPr>
            <a:picLocks noChangeAspect="1"/>
          </p:cNvPicPr>
          <p:nvPr/>
        </p:nvPicPr>
        <p:blipFill>
          <a:blip r:embed="rId4"/>
          <a:stretch>
            <a:fillRect/>
          </a:stretch>
        </p:blipFill>
        <p:spPr>
          <a:xfrm>
            <a:off x="462955" y="5736846"/>
            <a:ext cx="2369656" cy="880469"/>
          </a:xfrm>
          <a:prstGeom prst="rect">
            <a:avLst/>
          </a:prstGeom>
        </p:spPr>
      </p:pic>
      <p:sp>
        <p:nvSpPr>
          <p:cNvPr id="16" name="矩形 15">
            <a:extLst>
              <a:ext uri="{FF2B5EF4-FFF2-40B4-BE49-F238E27FC236}">
                <a16:creationId xmlns:a16="http://schemas.microsoft.com/office/drawing/2014/main" id="{822CC9EF-09BA-5F4D-9A63-4A2DAA1F18B8}"/>
              </a:ext>
            </a:extLst>
          </p:cNvPr>
          <p:cNvSpPr/>
          <p:nvPr/>
        </p:nvSpPr>
        <p:spPr>
          <a:xfrm>
            <a:off x="6001880" y="143388"/>
            <a:ext cx="6190119" cy="2308324"/>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555555"/>
                </a:solidFill>
                <a:latin typeface="Georgia" panose="02040502050405020303" pitchFamily="18" charset="0"/>
              </a:rPr>
              <a:t>推荐列表对每个项的评分值是一个非负数</a:t>
            </a:r>
            <a:r>
              <a:rPr lang="en-US" altLang="zh-CN" dirty="0">
                <a:solidFill>
                  <a:srgbClr val="555555"/>
                </a:solidFill>
                <a:latin typeface="Georgia" panose="02040502050405020303" pitchFamily="18" charset="0"/>
              </a:rPr>
              <a:t>——</a:t>
            </a:r>
            <a:r>
              <a:rPr lang="en" altLang="zh-CN" dirty="0">
                <a:solidFill>
                  <a:srgbClr val="555555"/>
                </a:solidFill>
                <a:latin typeface="Georgia" panose="02040502050405020303" pitchFamily="18" charset="0"/>
              </a:rPr>
              <a:t>gain(</a:t>
            </a:r>
            <a:r>
              <a:rPr lang="zh-CN" altLang="en-US" dirty="0">
                <a:solidFill>
                  <a:srgbClr val="555555"/>
                </a:solidFill>
                <a:latin typeface="Georgia" panose="02040502050405020303" pitchFamily="18" charset="0"/>
              </a:rPr>
              <a:t>增益</a:t>
            </a:r>
            <a:r>
              <a:rPr lang="en-US" altLang="zh-CN" dirty="0">
                <a:solidFill>
                  <a:srgbClr val="555555"/>
                </a:solidFill>
                <a:latin typeface="Georgia" panose="02040502050405020303" pitchFamily="18" charset="0"/>
              </a:rPr>
              <a:t>)</a:t>
            </a:r>
          </a:p>
          <a:p>
            <a:pPr marL="285750" indent="-285750">
              <a:buFont typeface="Arial" panose="020B0604020202020204" pitchFamily="34" charset="0"/>
              <a:buChar char="•"/>
            </a:pPr>
            <a:r>
              <a:rPr lang="en" altLang="zh-CN" dirty="0"/>
              <a:t>CG</a:t>
            </a:r>
            <a:r>
              <a:rPr lang="zh-CN" altLang="en-US" dirty="0"/>
              <a:t>：每个推荐结果相关性的分支累加后作为整个推荐列表的得分</a:t>
            </a:r>
            <a:endParaRPr lang="en-US" altLang="zh-CN" dirty="0"/>
          </a:p>
          <a:p>
            <a:pPr marL="285750" indent="-285750">
              <a:buFont typeface="Arial" panose="020B0604020202020204" pitchFamily="34" charset="0"/>
              <a:buChar char="•"/>
            </a:pPr>
            <a:r>
              <a:rPr lang="en" altLang="zh-CN" b="1" dirty="0"/>
              <a:t>CG</a:t>
            </a:r>
            <a:r>
              <a:rPr lang="zh-CN" altLang="en-US" b="1" dirty="0"/>
              <a:t>的一个缺点是没有考虑每个推荐结果处于不同位置对整个推荐效果的影响</a:t>
            </a:r>
            <a:r>
              <a:rPr lang="en-US" altLang="zh-CN" b="1" dirty="0"/>
              <a:t>,</a:t>
            </a:r>
            <a:r>
              <a:rPr lang="zh-CN" altLang="en-US" b="1" dirty="0"/>
              <a:t>例如总是希望相关性高的结果应该排在前面。</a:t>
            </a:r>
            <a:endParaRPr lang="en-US" altLang="zh-CN" b="1" dirty="0"/>
          </a:p>
          <a:p>
            <a:pPr marL="285750" indent="-285750">
              <a:buFont typeface="Arial" panose="020B0604020202020204" pitchFamily="34" charset="0"/>
              <a:buChar char="•"/>
            </a:pPr>
            <a:r>
              <a:rPr lang="zh-CN" altLang="en-US" dirty="0"/>
              <a:t>引入位置影响因素</a:t>
            </a:r>
            <a:r>
              <a:rPr lang="en-US" altLang="zh-CN" dirty="0"/>
              <a:t>,</a:t>
            </a:r>
            <a:r>
              <a:rPr lang="zh-CN" altLang="en-US" dirty="0"/>
              <a:t>即</a:t>
            </a:r>
            <a:r>
              <a:rPr lang="en" altLang="zh-CN" dirty="0"/>
              <a:t>DCG,</a:t>
            </a:r>
            <a:r>
              <a:rPr lang="zh-CN" altLang="en-US" dirty="0"/>
              <a:t>这里指的是对于排名靠后推荐结果的推荐效果进行“打折处理”：</a:t>
            </a:r>
          </a:p>
        </p:txBody>
      </p:sp>
      <p:pic>
        <p:nvPicPr>
          <p:cNvPr id="17" name="图片 16">
            <a:extLst>
              <a:ext uri="{FF2B5EF4-FFF2-40B4-BE49-F238E27FC236}">
                <a16:creationId xmlns:a16="http://schemas.microsoft.com/office/drawing/2014/main" id="{5DD183A5-9B49-994B-901C-043686EC961F}"/>
              </a:ext>
            </a:extLst>
          </p:cNvPr>
          <p:cNvPicPr>
            <a:picLocks noChangeAspect="1"/>
          </p:cNvPicPr>
          <p:nvPr/>
        </p:nvPicPr>
        <p:blipFill>
          <a:blip r:embed="rId5"/>
          <a:stretch>
            <a:fillRect/>
          </a:stretch>
        </p:blipFill>
        <p:spPr>
          <a:xfrm>
            <a:off x="3471421" y="48198"/>
            <a:ext cx="2422000" cy="991389"/>
          </a:xfrm>
          <a:prstGeom prst="rect">
            <a:avLst/>
          </a:prstGeom>
        </p:spPr>
      </p:pic>
      <p:pic>
        <p:nvPicPr>
          <p:cNvPr id="18" name="图片 17">
            <a:extLst>
              <a:ext uri="{FF2B5EF4-FFF2-40B4-BE49-F238E27FC236}">
                <a16:creationId xmlns:a16="http://schemas.microsoft.com/office/drawing/2014/main" id="{50606F7B-1F74-8A40-BCDB-EAB10A216453}"/>
              </a:ext>
            </a:extLst>
          </p:cNvPr>
          <p:cNvPicPr>
            <a:picLocks noChangeAspect="1"/>
          </p:cNvPicPr>
          <p:nvPr/>
        </p:nvPicPr>
        <p:blipFill>
          <a:blip r:embed="rId6"/>
          <a:stretch>
            <a:fillRect/>
          </a:stretch>
        </p:blipFill>
        <p:spPr>
          <a:xfrm>
            <a:off x="7283941" y="2415057"/>
            <a:ext cx="2419583" cy="759085"/>
          </a:xfrm>
          <a:prstGeom prst="rect">
            <a:avLst/>
          </a:prstGeom>
        </p:spPr>
      </p:pic>
      <p:cxnSp>
        <p:nvCxnSpPr>
          <p:cNvPr id="22" name="直线箭头连接符 21">
            <a:extLst>
              <a:ext uri="{FF2B5EF4-FFF2-40B4-BE49-F238E27FC236}">
                <a16:creationId xmlns:a16="http://schemas.microsoft.com/office/drawing/2014/main" id="{D72068A1-1719-9D4A-98B3-42DC3986BDBD}"/>
              </a:ext>
            </a:extLst>
          </p:cNvPr>
          <p:cNvCxnSpPr/>
          <p:nvPr/>
        </p:nvCxnSpPr>
        <p:spPr>
          <a:xfrm>
            <a:off x="4916774" y="543892"/>
            <a:ext cx="1469036" cy="224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AE4A8B8-F01B-FA40-8A2D-F4FA94E09FCB}"/>
              </a:ext>
            </a:extLst>
          </p:cNvPr>
          <p:cNvSpPr/>
          <p:nvPr/>
        </p:nvSpPr>
        <p:spPr>
          <a:xfrm>
            <a:off x="6048939" y="3246053"/>
            <a:ext cx="6096000" cy="1477328"/>
          </a:xfrm>
          <a:prstGeom prst="rect">
            <a:avLst/>
          </a:prstGeom>
        </p:spPr>
        <p:txBody>
          <a:bodyPr>
            <a:spAutoFit/>
          </a:bodyPr>
          <a:lstStyle/>
          <a:p>
            <a:pPr marL="285750" indent="-285750">
              <a:buFont typeface="Arial" panose="020B0604020202020204" pitchFamily="34" charset="0"/>
              <a:buChar char="•"/>
            </a:pPr>
            <a:r>
              <a:rPr lang="en" altLang="zh-CN" dirty="0"/>
              <a:t>DCG</a:t>
            </a:r>
            <a:r>
              <a:rPr lang="zh-CN" altLang="en-US" dirty="0"/>
              <a:t>不足：不同的推荐的推荐列表之间</a:t>
            </a:r>
            <a:r>
              <a:rPr lang="en-US" altLang="zh-CN" dirty="0"/>
              <a:t>,</a:t>
            </a:r>
            <a:r>
              <a:rPr lang="zh-CN" altLang="en-US" dirty="0"/>
              <a:t>很难进行横向的评估</a:t>
            </a:r>
            <a:r>
              <a:rPr lang="en-US" altLang="zh-CN" dirty="0"/>
              <a:t>,</a:t>
            </a:r>
            <a:r>
              <a:rPr lang="zh-CN" altLang="en-US" dirty="0"/>
              <a:t>评估一个推荐系统不可能仅使用一个用户的推荐列表及相应结果进行评估</a:t>
            </a:r>
            <a:r>
              <a:rPr lang="en-US" altLang="zh-CN" dirty="0"/>
              <a:t>,</a:t>
            </a:r>
            <a:r>
              <a:rPr lang="zh-CN" altLang="en-US" dirty="0"/>
              <a:t>而是对整个测试机中的用户及其推荐列表结果进行评估</a:t>
            </a:r>
            <a:r>
              <a:rPr lang="en-US" altLang="zh-CN" dirty="0"/>
              <a:t>.</a:t>
            </a:r>
            <a:r>
              <a:rPr lang="zh-CN" altLang="en-US" dirty="0"/>
              <a:t>那么不同的用户的推荐列表的评估分数就需要进行归一化（</a:t>
            </a:r>
            <a:r>
              <a:rPr lang="en-US" altLang="zh-CN" dirty="0"/>
              <a:t>NDCG</a:t>
            </a:r>
            <a:r>
              <a:rPr lang="en" altLang="zh-CN" dirty="0"/>
              <a:t> </a:t>
            </a:r>
            <a:r>
              <a:rPr lang="zh-CN" altLang="en-US" dirty="0"/>
              <a:t>值介于</a:t>
            </a:r>
            <a:r>
              <a:rPr lang="en-US" altLang="zh-CN" dirty="0"/>
              <a:t>(0,1] </a:t>
            </a:r>
            <a:r>
              <a:rPr lang="zh-CN" altLang="en-US" dirty="0"/>
              <a:t>）。</a:t>
            </a:r>
          </a:p>
        </p:txBody>
      </p:sp>
      <p:pic>
        <p:nvPicPr>
          <p:cNvPr id="24" name="图片 23">
            <a:extLst>
              <a:ext uri="{FF2B5EF4-FFF2-40B4-BE49-F238E27FC236}">
                <a16:creationId xmlns:a16="http://schemas.microsoft.com/office/drawing/2014/main" id="{1A212532-FB53-4C4F-B308-5104C41499FA}"/>
              </a:ext>
            </a:extLst>
          </p:cNvPr>
          <p:cNvPicPr>
            <a:picLocks noChangeAspect="1"/>
          </p:cNvPicPr>
          <p:nvPr/>
        </p:nvPicPr>
        <p:blipFill>
          <a:blip r:embed="rId7"/>
          <a:stretch>
            <a:fillRect/>
          </a:stretch>
        </p:blipFill>
        <p:spPr>
          <a:xfrm>
            <a:off x="7393858" y="4723381"/>
            <a:ext cx="2647007" cy="800258"/>
          </a:xfrm>
          <a:prstGeom prst="rect">
            <a:avLst/>
          </a:prstGeom>
        </p:spPr>
      </p:pic>
      <p:pic>
        <p:nvPicPr>
          <p:cNvPr id="25" name="图片 24">
            <a:extLst>
              <a:ext uri="{FF2B5EF4-FFF2-40B4-BE49-F238E27FC236}">
                <a16:creationId xmlns:a16="http://schemas.microsoft.com/office/drawing/2014/main" id="{7669D5AA-F481-0E49-ACBA-6995AF6B1D51}"/>
              </a:ext>
            </a:extLst>
          </p:cNvPr>
          <p:cNvPicPr>
            <a:picLocks noChangeAspect="1"/>
          </p:cNvPicPr>
          <p:nvPr/>
        </p:nvPicPr>
        <p:blipFill>
          <a:blip r:embed="rId8"/>
          <a:stretch>
            <a:fillRect/>
          </a:stretch>
        </p:blipFill>
        <p:spPr>
          <a:xfrm>
            <a:off x="7148051" y="5736846"/>
            <a:ext cx="3557807" cy="692586"/>
          </a:xfrm>
          <a:prstGeom prst="rect">
            <a:avLst/>
          </a:prstGeom>
        </p:spPr>
      </p:pic>
    </p:spTree>
    <p:extLst>
      <p:ext uri="{BB962C8B-B14F-4D97-AF65-F5344CB8AC3E}">
        <p14:creationId xmlns:p14="http://schemas.microsoft.com/office/powerpoint/2010/main" val="852989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CD31F25-7928-654A-B291-D9DBBB69DCF4}"/>
              </a:ext>
            </a:extLst>
          </p:cNvPr>
          <p:cNvPicPr>
            <a:picLocks noChangeAspect="1"/>
          </p:cNvPicPr>
          <p:nvPr/>
        </p:nvPicPr>
        <p:blipFill>
          <a:blip r:embed="rId2"/>
          <a:stretch>
            <a:fillRect/>
          </a:stretch>
        </p:blipFill>
        <p:spPr>
          <a:xfrm>
            <a:off x="668593" y="445559"/>
            <a:ext cx="7108313" cy="3926688"/>
          </a:xfrm>
          <a:prstGeom prst="rect">
            <a:avLst/>
          </a:prstGeom>
        </p:spPr>
      </p:pic>
      <p:sp>
        <p:nvSpPr>
          <p:cNvPr id="5" name="椭圆 4">
            <a:extLst>
              <a:ext uri="{FF2B5EF4-FFF2-40B4-BE49-F238E27FC236}">
                <a16:creationId xmlns:a16="http://schemas.microsoft.com/office/drawing/2014/main" id="{B2CFA65B-9E7B-D84D-A27E-0CCA7D4D28D9}"/>
              </a:ext>
            </a:extLst>
          </p:cNvPr>
          <p:cNvSpPr/>
          <p:nvPr/>
        </p:nvSpPr>
        <p:spPr>
          <a:xfrm>
            <a:off x="5230761" y="1769806"/>
            <a:ext cx="1091380" cy="127819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6D35BBBA-3995-FE46-A705-F5923D6E9C33}"/>
              </a:ext>
            </a:extLst>
          </p:cNvPr>
          <p:cNvSpPr/>
          <p:nvPr/>
        </p:nvSpPr>
        <p:spPr>
          <a:xfrm>
            <a:off x="6322141" y="1622323"/>
            <a:ext cx="1273072" cy="7865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856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1F2EB-CB8E-AA41-8D26-1956B50233D8}"/>
              </a:ext>
            </a:extLst>
          </p:cNvPr>
          <p:cNvSpPr>
            <a:spLocks noGrp="1"/>
          </p:cNvSpPr>
          <p:nvPr>
            <p:ph type="title"/>
          </p:nvPr>
        </p:nvSpPr>
        <p:spPr>
          <a:xfrm>
            <a:off x="286603" y="556451"/>
            <a:ext cx="5117910" cy="944804"/>
          </a:xfrm>
        </p:spPr>
        <p:txBody>
          <a:bodyPr>
            <a:normAutofit fontScale="90000"/>
          </a:bodyPr>
          <a:lstStyle/>
          <a:p>
            <a:pPr>
              <a:lnSpc>
                <a:spcPct val="150000"/>
              </a:lnSpc>
            </a:pPr>
            <a:r>
              <a:rPr kumimoji="1" lang="en-US" altLang="zh-CN" sz="1800" b="1" dirty="0"/>
              <a:t>CF</a:t>
            </a:r>
            <a:r>
              <a:rPr kumimoji="1" lang="zh-CN" altLang="en-US" sz="1800" b="1" dirty="0"/>
              <a:t>：相似行为的用户对物品表现出相似的偏好。</a:t>
            </a:r>
            <a:br>
              <a:rPr kumimoji="1" lang="en-US" altLang="zh-CN" sz="1800" dirty="0"/>
            </a:br>
            <a:r>
              <a:rPr kumimoji="1" lang="en-US" altLang="zh-CN" sz="1800" dirty="0"/>
              <a:t>Key</a:t>
            </a:r>
            <a:r>
              <a:rPr kumimoji="1" lang="zh-CN" altLang="en-US" sz="1800" dirty="0"/>
              <a:t> </a:t>
            </a:r>
            <a:r>
              <a:rPr kumimoji="1" lang="en-US" altLang="zh-CN" sz="1800" dirty="0"/>
              <a:t>step</a:t>
            </a:r>
            <a:r>
              <a:rPr kumimoji="1" lang="zh-CN" altLang="en-US" sz="1800" dirty="0"/>
              <a:t> </a:t>
            </a:r>
            <a:r>
              <a:rPr kumimoji="1" lang="en-US" altLang="zh-CN" sz="1800" dirty="0"/>
              <a:t>1</a:t>
            </a:r>
            <a:r>
              <a:rPr kumimoji="1" lang="zh-CN" altLang="en-US" sz="1800" dirty="0"/>
              <a:t>：</a:t>
            </a:r>
            <a:r>
              <a:rPr kumimoji="1" lang="en-US" altLang="zh-CN" sz="1800" dirty="0"/>
              <a:t>embedding</a:t>
            </a:r>
            <a:br>
              <a:rPr kumimoji="1" lang="en-US" altLang="zh-CN" sz="1800" dirty="0"/>
            </a:br>
            <a:r>
              <a:rPr kumimoji="1" lang="en-US" altLang="zh-CN" sz="1800" dirty="0"/>
              <a:t>Key</a:t>
            </a:r>
            <a:r>
              <a:rPr kumimoji="1" lang="zh-CN" altLang="en-US" sz="1800" dirty="0"/>
              <a:t> </a:t>
            </a:r>
            <a:r>
              <a:rPr kumimoji="1" lang="en-US" altLang="zh-CN" sz="1800" dirty="0"/>
              <a:t>step</a:t>
            </a:r>
            <a:r>
              <a:rPr kumimoji="1" lang="zh-CN" altLang="en-US" sz="1800" dirty="0"/>
              <a:t> </a:t>
            </a:r>
            <a:r>
              <a:rPr kumimoji="1" lang="en-US" altLang="zh-CN" sz="1800" dirty="0"/>
              <a:t>2</a:t>
            </a:r>
            <a:r>
              <a:rPr kumimoji="1" lang="zh-CN" altLang="en-US" sz="1800" dirty="0"/>
              <a:t>：</a:t>
            </a:r>
            <a:r>
              <a:rPr kumimoji="1" lang="en-US" altLang="zh-CN" sz="1800" dirty="0"/>
              <a:t>interaction</a:t>
            </a:r>
            <a:r>
              <a:rPr kumimoji="1" lang="zh-CN" altLang="en-US" sz="1800" dirty="0"/>
              <a:t> </a:t>
            </a:r>
            <a:r>
              <a:rPr kumimoji="1" lang="en-US" altLang="zh-CN" sz="1800" dirty="0"/>
              <a:t>modeling</a:t>
            </a:r>
            <a:br>
              <a:rPr kumimoji="1" lang="en-US" altLang="zh-CN" sz="1800" dirty="0"/>
            </a:br>
            <a:br>
              <a:rPr kumimoji="1" lang="en-US" altLang="zh-CN" sz="1800" dirty="0"/>
            </a:br>
            <a:endParaRPr kumimoji="1" lang="zh-CN" altLang="en-US" sz="1800" dirty="0"/>
          </a:p>
        </p:txBody>
      </p:sp>
      <p:pic>
        <p:nvPicPr>
          <p:cNvPr id="5" name="图片 4">
            <a:extLst>
              <a:ext uri="{FF2B5EF4-FFF2-40B4-BE49-F238E27FC236}">
                <a16:creationId xmlns:a16="http://schemas.microsoft.com/office/drawing/2014/main" id="{9072F058-D1DA-AF46-882C-316AEA97AF15}"/>
              </a:ext>
            </a:extLst>
          </p:cNvPr>
          <p:cNvPicPr>
            <a:picLocks noChangeAspect="1"/>
          </p:cNvPicPr>
          <p:nvPr/>
        </p:nvPicPr>
        <p:blipFill>
          <a:blip r:embed="rId2"/>
          <a:stretch>
            <a:fillRect/>
          </a:stretch>
        </p:blipFill>
        <p:spPr>
          <a:xfrm>
            <a:off x="286603" y="1464498"/>
            <a:ext cx="5084926" cy="3693634"/>
          </a:xfrm>
          <a:prstGeom prst="rect">
            <a:avLst/>
          </a:prstGeom>
        </p:spPr>
      </p:pic>
      <p:sp>
        <p:nvSpPr>
          <p:cNvPr id="7" name="文本框 6">
            <a:extLst>
              <a:ext uri="{FF2B5EF4-FFF2-40B4-BE49-F238E27FC236}">
                <a16:creationId xmlns:a16="http://schemas.microsoft.com/office/drawing/2014/main" id="{FD64895F-E387-6D43-93BB-00540E34F3F6}"/>
              </a:ext>
            </a:extLst>
          </p:cNvPr>
          <p:cNvSpPr txBox="1"/>
          <p:nvPr/>
        </p:nvSpPr>
        <p:spPr>
          <a:xfrm>
            <a:off x="718782" y="5015553"/>
            <a:ext cx="3845925" cy="1712072"/>
          </a:xfrm>
          <a:prstGeom prst="rect">
            <a:avLst/>
          </a:prstGeom>
          <a:noFill/>
        </p:spPr>
        <p:txBody>
          <a:bodyPr wrap="none" rtlCol="0">
            <a:spAutoFit/>
          </a:bodyPr>
          <a:lstStyle/>
          <a:p>
            <a:pPr>
              <a:lnSpc>
                <a:spcPct val="150000"/>
              </a:lnSpc>
            </a:pPr>
            <a:r>
              <a:rPr kumimoji="1" lang="en-US" altLang="zh-CN" dirty="0" err="1"/>
              <a:t>Uk</a:t>
            </a:r>
            <a:r>
              <a:rPr kumimoji="1" lang="en-US" altLang="zh-CN" dirty="0"/>
              <a:t>:</a:t>
            </a:r>
            <a:r>
              <a:rPr kumimoji="1" lang="zh-CN" altLang="en-US" dirty="0"/>
              <a:t>用户的口味；</a:t>
            </a:r>
            <a:endParaRPr kumimoji="1" lang="en-US" altLang="zh-CN" dirty="0"/>
          </a:p>
          <a:p>
            <a:pPr>
              <a:lnSpc>
                <a:spcPct val="150000"/>
              </a:lnSpc>
            </a:pPr>
            <a:r>
              <a:rPr kumimoji="1" lang="en-US" altLang="zh-CN" dirty="0" err="1"/>
              <a:t>Ik</a:t>
            </a:r>
            <a:r>
              <a:rPr kumimoji="1" lang="zh-CN" altLang="en-US" dirty="0"/>
              <a:t>：物品的特性；</a:t>
            </a:r>
            <a:endParaRPr kumimoji="1" lang="en-US" altLang="zh-CN" dirty="0"/>
          </a:p>
          <a:p>
            <a:pPr>
              <a:lnSpc>
                <a:spcPct val="150000"/>
              </a:lnSpc>
            </a:pPr>
            <a:r>
              <a:rPr kumimoji="1" lang="en-US" altLang="zh-CN" dirty="0"/>
              <a:t>UI</a:t>
            </a:r>
            <a:r>
              <a:rPr kumimoji="1" lang="en-US" altLang="zh-CN" baseline="30000" dirty="0"/>
              <a:t>T</a:t>
            </a:r>
            <a:r>
              <a:rPr kumimoji="1" lang="en-US" altLang="zh-CN" dirty="0"/>
              <a:t>~S</a:t>
            </a:r>
          </a:p>
          <a:p>
            <a:pPr>
              <a:lnSpc>
                <a:spcPct val="150000"/>
              </a:lnSpc>
            </a:pPr>
            <a:r>
              <a:rPr kumimoji="1" lang="zh-CN" altLang="en-US" dirty="0"/>
              <a:t>为用户</a:t>
            </a:r>
            <a:r>
              <a:rPr kumimoji="1" lang="en-US" altLang="zh-CN" dirty="0" err="1"/>
              <a:t>Uk</a:t>
            </a:r>
            <a:r>
              <a:rPr kumimoji="1" lang="zh-CN" altLang="en-US" dirty="0"/>
              <a:t>推荐交互得分最高的物品</a:t>
            </a:r>
            <a:r>
              <a:rPr kumimoji="1" lang="en-US" altLang="zh-CN" dirty="0" err="1"/>
              <a:t>Ik</a:t>
            </a:r>
            <a:endParaRPr kumimoji="1" lang="zh-CN" altLang="en-US" dirty="0"/>
          </a:p>
        </p:txBody>
      </p:sp>
      <p:sp>
        <p:nvSpPr>
          <p:cNvPr id="8" name="矩形 7">
            <a:extLst>
              <a:ext uri="{FF2B5EF4-FFF2-40B4-BE49-F238E27FC236}">
                <a16:creationId xmlns:a16="http://schemas.microsoft.com/office/drawing/2014/main" id="{E6B5A6B0-FBF6-EE45-98D9-31C052B5A735}"/>
              </a:ext>
            </a:extLst>
          </p:cNvPr>
          <p:cNvSpPr/>
          <p:nvPr/>
        </p:nvSpPr>
        <p:spPr>
          <a:xfrm>
            <a:off x="5809397" y="1619746"/>
            <a:ext cx="5084926" cy="3789564"/>
          </a:xfrm>
          <a:prstGeom prst="rect">
            <a:avLst/>
          </a:prstGeom>
        </p:spPr>
        <p:txBody>
          <a:bodyPr wrap="square">
            <a:spAutoFit/>
          </a:bodyPr>
          <a:lstStyle/>
          <a:p>
            <a:pPr marL="285750" indent="-285750">
              <a:lnSpc>
                <a:spcPct val="150000"/>
              </a:lnSpc>
              <a:buFont typeface="Arial" panose="020B0604020202020204" pitchFamily="34" charset="0"/>
              <a:buChar char="•"/>
            </a:pPr>
            <a:r>
              <a:rPr kumimoji="1" lang="zh-CN" altLang="en-US" dirty="0"/>
              <a:t>嵌入不够充分：现存方法大多对</a:t>
            </a:r>
            <a:r>
              <a:rPr kumimoji="1" lang="en-US" altLang="zh-CN" dirty="0"/>
              <a:t>pre-existing</a:t>
            </a:r>
            <a:r>
              <a:rPr kumimoji="1" lang="zh-CN" altLang="en-US" dirty="0"/>
              <a:t> </a:t>
            </a:r>
            <a:r>
              <a:rPr kumimoji="1" lang="en-US" altLang="zh-CN" dirty="0"/>
              <a:t>features</a:t>
            </a:r>
            <a:r>
              <a:rPr kumimoji="1" lang="zh-CN" altLang="en-US" dirty="0"/>
              <a:t>（</a:t>
            </a:r>
            <a:r>
              <a:rPr kumimoji="1" lang="en-US" altLang="zh-CN" dirty="0"/>
              <a:t>ID</a:t>
            </a:r>
            <a:r>
              <a:rPr kumimoji="1" lang="zh-CN" altLang="en-US" dirty="0"/>
              <a:t>、</a:t>
            </a:r>
            <a:r>
              <a:rPr kumimoji="1" lang="en-US" altLang="zh-CN" dirty="0"/>
              <a:t>attribute</a:t>
            </a:r>
            <a:r>
              <a:rPr kumimoji="1" lang="zh-CN" altLang="en-US" dirty="0"/>
              <a:t>）嵌入，没有考虑 </a:t>
            </a:r>
            <a:r>
              <a:rPr kumimoji="1" lang="en-US" altLang="zh-CN" dirty="0"/>
              <a:t>user-item</a:t>
            </a:r>
            <a:r>
              <a:rPr kumimoji="1" lang="zh-CN" altLang="en-US" dirty="0"/>
              <a:t> </a:t>
            </a:r>
            <a:r>
              <a:rPr kumimoji="1" lang="en-US" altLang="zh-CN" dirty="0"/>
              <a:t>interaction</a:t>
            </a:r>
            <a:r>
              <a:rPr kumimoji="1" lang="zh-CN" altLang="en-US" dirty="0"/>
              <a:t>（仅被用来定义目标函数用于模型训练，仅用户解码端，未用于编码端），</a:t>
            </a:r>
            <a:r>
              <a:rPr kumimoji="1" lang="en-US" altLang="zh-CN" dirty="0"/>
              <a:t>embedding</a:t>
            </a:r>
            <a:r>
              <a:rPr kumimoji="1" lang="zh-CN" altLang="en-US" dirty="0"/>
              <a:t> </a:t>
            </a:r>
            <a:r>
              <a:rPr kumimoji="1" lang="en-US" altLang="zh-CN" dirty="0"/>
              <a:t>function</a:t>
            </a:r>
            <a:r>
              <a:rPr kumimoji="1" lang="zh-CN" altLang="en-US" dirty="0"/>
              <a:t>缺乏一个对重要</a:t>
            </a:r>
            <a:r>
              <a:rPr kumimoji="1" lang="en-US" altLang="zh-CN" dirty="0"/>
              <a:t>collaborative</a:t>
            </a:r>
            <a:r>
              <a:rPr kumimoji="1" lang="zh-CN" altLang="en-US" dirty="0"/>
              <a:t> </a:t>
            </a:r>
            <a:r>
              <a:rPr kumimoji="1" lang="en-US" altLang="zh-CN" dirty="0"/>
              <a:t>signal</a:t>
            </a:r>
            <a:r>
              <a:rPr kumimoji="1" lang="zh-CN" altLang="en-US" dirty="0"/>
              <a:t>的显式编码</a:t>
            </a:r>
            <a:endParaRPr kumimoji="1" lang="en-US" altLang="zh-CN" dirty="0"/>
          </a:p>
          <a:p>
            <a:pPr marL="285750" indent="-285750">
              <a:lnSpc>
                <a:spcPct val="150000"/>
              </a:lnSpc>
              <a:buFont typeface="Arial" panose="020B0604020202020204" pitchFamily="34" charset="0"/>
              <a:buChar char="•"/>
            </a:pPr>
            <a:r>
              <a:rPr kumimoji="1" lang="en-US" altLang="zh-CN" dirty="0"/>
              <a:t>MF</a:t>
            </a:r>
            <a:r>
              <a:rPr kumimoji="1" lang="zh-CN" altLang="en-US" dirty="0"/>
              <a:t>对稀疏的交互矩阵效果差。</a:t>
            </a:r>
            <a:br>
              <a:rPr kumimoji="1" lang="en-US" altLang="zh-CN" dirty="0"/>
            </a:br>
            <a:endParaRPr kumimoji="1" lang="en-US" altLang="zh-CN" dirty="0"/>
          </a:p>
          <a:p>
            <a:pPr marL="285750" indent="-285750">
              <a:lnSpc>
                <a:spcPct val="150000"/>
              </a:lnSpc>
              <a:buFont typeface="Arial" panose="020B0604020202020204" pitchFamily="34" charset="0"/>
              <a:buChar char="•"/>
            </a:pPr>
            <a:endParaRPr lang="zh-CN" altLang="en-US" dirty="0"/>
          </a:p>
        </p:txBody>
      </p:sp>
    </p:spTree>
    <p:extLst>
      <p:ext uri="{BB962C8B-B14F-4D97-AF65-F5344CB8AC3E}">
        <p14:creationId xmlns:p14="http://schemas.microsoft.com/office/powerpoint/2010/main" val="132385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2BC8C6F-FA4B-4649-BCE3-06F3F95345F6}"/>
              </a:ext>
            </a:extLst>
          </p:cNvPr>
          <p:cNvSpPr/>
          <p:nvPr/>
        </p:nvSpPr>
        <p:spPr>
          <a:xfrm>
            <a:off x="679553" y="0"/>
            <a:ext cx="8344525" cy="7252050"/>
          </a:xfrm>
          <a:prstGeom prst="rect">
            <a:avLst/>
          </a:prstGeom>
        </p:spPr>
        <p:txBody>
          <a:bodyPr wrap="square">
            <a:spAutoFit/>
          </a:bodyPr>
          <a:lstStyle/>
          <a:p>
            <a:pPr>
              <a:lnSpc>
                <a:spcPct val="150000"/>
              </a:lnSpc>
            </a:pPr>
            <a:r>
              <a:rPr kumimoji="1" lang="zh-CN" altLang="en-US" sz="2400" b="1" dirty="0"/>
              <a:t>核心问题：</a:t>
            </a:r>
            <a:endParaRPr kumimoji="1" lang="en-US" altLang="zh-CN" sz="2400" b="1" dirty="0"/>
          </a:p>
          <a:p>
            <a:pPr>
              <a:lnSpc>
                <a:spcPct val="150000"/>
              </a:lnSpc>
            </a:pPr>
            <a:r>
              <a:rPr lang="zh-CN" altLang="en-US" dirty="0"/>
              <a:t>如何更好的将</a:t>
            </a:r>
            <a:r>
              <a:rPr lang="en" altLang="zh-CN" dirty="0"/>
              <a:t>user-item</a:t>
            </a:r>
            <a:r>
              <a:rPr lang="zh-CN" altLang="en-US" dirty="0"/>
              <a:t>之间的协同信息建模到</a:t>
            </a:r>
            <a:r>
              <a:rPr lang="en" altLang="zh-CN" dirty="0"/>
              <a:t>user</a:t>
            </a:r>
            <a:r>
              <a:rPr lang="zh-CN" altLang="en-US" dirty="0"/>
              <a:t>和</a:t>
            </a:r>
            <a:r>
              <a:rPr lang="en" altLang="zh-CN" dirty="0"/>
              <a:t>item</a:t>
            </a:r>
            <a:r>
              <a:rPr lang="zh-CN" altLang="en-US" dirty="0"/>
              <a:t>的</a:t>
            </a:r>
            <a:r>
              <a:rPr lang="en" altLang="zh-CN" dirty="0" err="1"/>
              <a:t>emebdding</a:t>
            </a:r>
            <a:r>
              <a:rPr lang="zh-CN" altLang="en-US" dirty="0"/>
              <a:t>表示中。</a:t>
            </a:r>
            <a:endParaRPr kumimoji="1" lang="en-US" altLang="zh-CN" sz="3600" b="1" dirty="0"/>
          </a:p>
          <a:p>
            <a:pPr>
              <a:lnSpc>
                <a:spcPct val="150000"/>
              </a:lnSpc>
            </a:pPr>
            <a:r>
              <a:rPr kumimoji="1" lang="zh-CN" altLang="en-US" sz="2400" b="1" dirty="0"/>
              <a:t>提出：</a:t>
            </a:r>
            <a:endParaRPr kumimoji="1" lang="en-US" altLang="zh-CN" sz="2400" b="1" dirty="0"/>
          </a:p>
          <a:p>
            <a:pPr>
              <a:lnSpc>
                <a:spcPct val="150000"/>
              </a:lnSpc>
            </a:pPr>
            <a:r>
              <a:rPr lang="zh-CN" altLang="en-US" dirty="0"/>
              <a:t>基于</a:t>
            </a:r>
            <a:r>
              <a:rPr lang="en" altLang="zh-CN" dirty="0"/>
              <a:t>user-item </a:t>
            </a:r>
            <a:r>
              <a:rPr lang="en" altLang="zh-CN" dirty="0" err="1"/>
              <a:t>intractions</a:t>
            </a:r>
            <a:r>
              <a:rPr lang="zh-CN" altLang="en-US" dirty="0"/>
              <a:t>中的</a:t>
            </a:r>
            <a:r>
              <a:rPr lang="en" altLang="zh-CN" dirty="0"/>
              <a:t>high-order connectivity</a:t>
            </a:r>
            <a:r>
              <a:rPr lang="zh-CN" altLang="en-US" dirty="0"/>
              <a:t>来解决</a:t>
            </a:r>
            <a:r>
              <a:rPr lang="en" altLang="zh-CN" dirty="0" err="1"/>
              <a:t>collaboritive</a:t>
            </a:r>
            <a:r>
              <a:rPr lang="en" altLang="zh-CN" dirty="0"/>
              <a:t> signals</a:t>
            </a:r>
            <a:r>
              <a:rPr lang="zh-CN" altLang="en-US" dirty="0"/>
              <a:t>的发掘和</a:t>
            </a:r>
            <a:r>
              <a:rPr lang="en" altLang="zh-CN" dirty="0"/>
              <a:t>embedding</a:t>
            </a:r>
            <a:r>
              <a:rPr lang="zh-CN" altLang="en-US" dirty="0"/>
              <a:t>的建模</a:t>
            </a:r>
            <a:endParaRPr lang="en-US" altLang="zh-CN" dirty="0"/>
          </a:p>
          <a:p>
            <a:pPr>
              <a:lnSpc>
                <a:spcPct val="150000"/>
              </a:lnSpc>
            </a:pPr>
            <a:r>
              <a:rPr kumimoji="1" lang="zh-CN" altLang="en-US" sz="2400" b="1" dirty="0"/>
              <a:t>做法：</a:t>
            </a:r>
            <a:endParaRPr kumimoji="1" lang="en-US" altLang="zh-CN" sz="2400" b="1" dirty="0"/>
          </a:p>
          <a:p>
            <a:pPr>
              <a:lnSpc>
                <a:spcPct val="150000"/>
              </a:lnSpc>
            </a:pPr>
            <a:r>
              <a:rPr kumimoji="1" lang="en-US" altLang="zh-CN" dirty="0"/>
              <a:t>GNN</a:t>
            </a:r>
            <a:r>
              <a:rPr kumimoji="1" lang="zh-CN" altLang="en-US" dirty="0"/>
              <a:t>：</a:t>
            </a:r>
            <a:endParaRPr kumimoji="1" lang="en-US" altLang="zh-CN" dirty="0"/>
          </a:p>
          <a:p>
            <a:pPr>
              <a:lnSpc>
                <a:spcPct val="150000"/>
              </a:lnSpc>
            </a:pPr>
            <a:r>
              <a:rPr kumimoji="1" lang="en-US" altLang="zh-CN" dirty="0"/>
              <a:t>	</a:t>
            </a:r>
            <a:r>
              <a:rPr lang="en" altLang="zh-CN" dirty="0"/>
              <a:t>1. </a:t>
            </a:r>
            <a:r>
              <a:rPr lang="zh-CN" altLang="en-US" dirty="0"/>
              <a:t>使用节点特征作为初始</a:t>
            </a:r>
            <a:r>
              <a:rPr lang="en" altLang="zh-CN" dirty="0"/>
              <a:t>embedding</a:t>
            </a:r>
            <a:r>
              <a:rPr lang="zh-CN" altLang="en" dirty="0"/>
              <a:t>，</a:t>
            </a:r>
            <a:r>
              <a:rPr lang="zh-CN" altLang="en-US" dirty="0"/>
              <a:t>加入用户特征、物品特征；</a:t>
            </a:r>
            <a:endParaRPr lang="en-US" altLang="zh-CN" dirty="0"/>
          </a:p>
          <a:p>
            <a:pPr>
              <a:lnSpc>
                <a:spcPct val="150000"/>
              </a:lnSpc>
            </a:pPr>
            <a:r>
              <a:rPr lang="en-US" altLang="zh-CN" dirty="0"/>
              <a:t>	2. </a:t>
            </a:r>
            <a:r>
              <a:rPr lang="zh-CN" altLang="en-US" dirty="0"/>
              <a:t>能够引入</a:t>
            </a:r>
            <a:r>
              <a:rPr lang="en-US" altLang="zh-CN" dirty="0"/>
              <a:t>『</a:t>
            </a:r>
            <a:r>
              <a:rPr lang="zh-CN" altLang="en-US" dirty="0"/>
              <a:t>高阶交互历史信息</a:t>
            </a:r>
            <a:r>
              <a:rPr lang="en-US" altLang="zh-CN" dirty="0"/>
              <a:t>』</a:t>
            </a:r>
            <a:r>
              <a:rPr lang="zh-CN" altLang="en-US" dirty="0"/>
              <a:t>。</a:t>
            </a:r>
            <a:br>
              <a:rPr kumimoji="1" lang="en-US" altLang="zh-CN" dirty="0"/>
            </a:br>
            <a:r>
              <a:rPr kumimoji="1" lang="en-US" altLang="zh-CN" dirty="0"/>
              <a:t>NGCF</a:t>
            </a:r>
            <a:r>
              <a:rPr kumimoji="1" lang="zh-CN" altLang="en-US" dirty="0"/>
              <a:t>：</a:t>
            </a:r>
            <a:r>
              <a:rPr lang="zh-CN" altLang="en-US" dirty="0"/>
              <a:t>在</a:t>
            </a:r>
            <a:r>
              <a:rPr lang="en" altLang="zh-CN" dirty="0"/>
              <a:t>user-item interaction graph structure</a:t>
            </a:r>
            <a:r>
              <a:rPr lang="zh-CN" altLang="en" dirty="0"/>
              <a:t>中</a:t>
            </a:r>
            <a:r>
              <a:rPr kumimoji="1" lang="zh-CN" altLang="en-US" dirty="0"/>
              <a:t>以高阶连接性的形式显式编码</a:t>
            </a:r>
            <a:r>
              <a:rPr lang="en" altLang="zh-CN" dirty="0"/>
              <a:t>collaborative signal</a:t>
            </a:r>
          </a:p>
          <a:p>
            <a:pPr>
              <a:lnSpc>
                <a:spcPct val="150000"/>
              </a:lnSpc>
            </a:pPr>
            <a:r>
              <a:rPr kumimoji="1" lang="zh-CN" altLang="en" sz="2400" b="1" dirty="0"/>
              <a:t>过程</a:t>
            </a:r>
            <a:r>
              <a:rPr kumimoji="1" lang="zh-CN" altLang="en-US" sz="2400" b="1" dirty="0"/>
              <a:t>：</a:t>
            </a:r>
            <a:endParaRPr kumimoji="1" lang="en-US" altLang="zh-CN" sz="2400" b="1" dirty="0"/>
          </a:p>
          <a:p>
            <a:pPr marL="342900" indent="-342900">
              <a:lnSpc>
                <a:spcPct val="150000"/>
              </a:lnSpc>
              <a:buFont typeface="Arial" panose="020B0604020202020204" pitchFamily="34" charset="0"/>
              <a:buChar char="•"/>
            </a:pPr>
            <a:r>
              <a:rPr kumimoji="1" lang="en" altLang="zh-CN" dirty="0"/>
              <a:t>Interaction</a:t>
            </a:r>
            <a:r>
              <a:rPr kumimoji="1" lang="zh-CN" altLang="en" dirty="0"/>
              <a:t>构图</a:t>
            </a:r>
            <a:endParaRPr kumimoji="1" lang="en-US" altLang="zh-CN" dirty="0"/>
          </a:p>
          <a:p>
            <a:pPr marL="342900" indent="-342900">
              <a:lnSpc>
                <a:spcPct val="150000"/>
              </a:lnSpc>
              <a:buFont typeface="Arial" panose="020B0604020202020204" pitchFamily="34" charset="0"/>
              <a:buChar char="•"/>
            </a:pPr>
            <a:r>
              <a:rPr kumimoji="1" lang="zh-CN" altLang="en-US" dirty="0"/>
              <a:t>使用</a:t>
            </a:r>
            <a:r>
              <a:rPr kumimoji="1" lang="en-US" altLang="zh-CN" dirty="0"/>
              <a:t>GNN</a:t>
            </a:r>
            <a:r>
              <a:rPr kumimoji="1" lang="zh-CN" altLang="en-US" dirty="0"/>
              <a:t>学习</a:t>
            </a:r>
            <a:r>
              <a:rPr kumimoji="1" lang="en-US" altLang="zh-CN" dirty="0"/>
              <a:t>embedding</a:t>
            </a:r>
            <a:r>
              <a:rPr kumimoji="1" lang="zh-CN" altLang="en-US" dirty="0"/>
              <a:t> </a:t>
            </a:r>
            <a:r>
              <a:rPr kumimoji="1" lang="en-US" altLang="zh-CN" dirty="0"/>
              <a:t>U</a:t>
            </a:r>
            <a:r>
              <a:rPr kumimoji="1" lang="zh-CN" altLang="en-US" dirty="0"/>
              <a:t> </a:t>
            </a:r>
            <a:r>
              <a:rPr kumimoji="1" lang="en-US" altLang="zh-CN" dirty="0"/>
              <a:t>I</a:t>
            </a:r>
          </a:p>
          <a:p>
            <a:pPr marL="342900" indent="-342900">
              <a:lnSpc>
                <a:spcPct val="150000"/>
              </a:lnSpc>
              <a:buFont typeface="Arial" panose="020B0604020202020204" pitchFamily="34" charset="0"/>
              <a:buChar char="•"/>
            </a:pPr>
            <a:r>
              <a:rPr kumimoji="1" lang="zh-CN" altLang="en-US" dirty="0"/>
              <a:t>使用</a:t>
            </a:r>
            <a:r>
              <a:rPr kumimoji="1" lang="en-US" altLang="zh-CN" dirty="0"/>
              <a:t>UI</a:t>
            </a:r>
            <a:r>
              <a:rPr kumimoji="1" lang="en-US" altLang="zh-CN" baseline="30000" dirty="0"/>
              <a:t>T</a:t>
            </a:r>
            <a:r>
              <a:rPr kumimoji="1" lang="zh-CN" altLang="en-US" dirty="0"/>
              <a:t>近似交互矩阵</a:t>
            </a:r>
            <a:r>
              <a:rPr kumimoji="1" lang="en-US" altLang="zh-CN" dirty="0"/>
              <a:t>S</a:t>
            </a:r>
            <a:endParaRPr kumimoji="1" lang="en" altLang="zh-CN" dirty="0"/>
          </a:p>
          <a:p>
            <a:pPr>
              <a:lnSpc>
                <a:spcPct val="150000"/>
              </a:lnSpc>
            </a:pPr>
            <a:endParaRPr lang="zh-CN" altLang="en-US" dirty="0"/>
          </a:p>
        </p:txBody>
      </p:sp>
    </p:spTree>
    <p:extLst>
      <p:ext uri="{BB962C8B-B14F-4D97-AF65-F5344CB8AC3E}">
        <p14:creationId xmlns:p14="http://schemas.microsoft.com/office/powerpoint/2010/main" val="141678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2image41526624">
            <a:extLst>
              <a:ext uri="{FF2B5EF4-FFF2-40B4-BE49-F238E27FC236}">
                <a16:creationId xmlns:a16="http://schemas.microsoft.com/office/drawing/2014/main" id="{645E17FF-B7B2-A54A-B53C-C194BBDE1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04" y="122137"/>
            <a:ext cx="9153887" cy="434493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95403B2-6B96-D14F-AFF4-882CF7E07458}"/>
              </a:ext>
            </a:extLst>
          </p:cNvPr>
          <p:cNvSpPr txBox="1"/>
          <p:nvPr/>
        </p:nvSpPr>
        <p:spPr>
          <a:xfrm>
            <a:off x="2713219" y="4721901"/>
            <a:ext cx="6118983" cy="1144031"/>
          </a:xfrm>
          <a:prstGeom prst="rect">
            <a:avLst/>
          </a:prstGeom>
          <a:noFill/>
        </p:spPr>
        <p:txBody>
          <a:bodyPr wrap="none" rtlCol="0">
            <a:spAutoFit/>
          </a:bodyPr>
          <a:lstStyle/>
          <a:p>
            <a:pPr>
              <a:lnSpc>
                <a:spcPct val="150000"/>
              </a:lnSpc>
            </a:pPr>
            <a:r>
              <a:rPr kumimoji="1" lang="zh-CN" altLang="en-US" sz="2400" dirty="0"/>
              <a:t>高阶连接性：从</a:t>
            </a:r>
            <a:r>
              <a:rPr kumimoji="1" lang="en-US" altLang="zh-CN" sz="2400" dirty="0"/>
              <a:t>node</a:t>
            </a:r>
            <a:r>
              <a:rPr kumimoji="1" lang="zh-CN" altLang="en-US" sz="2400" dirty="0"/>
              <a:t>到</a:t>
            </a:r>
            <a:r>
              <a:rPr kumimoji="1" lang="en-US" altLang="zh-CN" sz="2400" dirty="0"/>
              <a:t>u1</a:t>
            </a:r>
            <a:r>
              <a:rPr kumimoji="1" lang="zh-CN" altLang="en-US" sz="2400" dirty="0"/>
              <a:t>的路径长度</a:t>
            </a:r>
            <a:r>
              <a:rPr kumimoji="1" lang="en-US" altLang="zh-CN" sz="2400" dirty="0"/>
              <a:t>L</a:t>
            </a:r>
            <a:r>
              <a:rPr kumimoji="1" lang="zh-CN" altLang="en-US" sz="2400" dirty="0"/>
              <a:t>大于</a:t>
            </a:r>
            <a:r>
              <a:rPr kumimoji="1" lang="en-US" altLang="zh-CN" sz="2400" dirty="0"/>
              <a:t>1</a:t>
            </a:r>
          </a:p>
          <a:p>
            <a:pPr>
              <a:lnSpc>
                <a:spcPct val="150000"/>
              </a:lnSpc>
            </a:pPr>
            <a:r>
              <a:rPr kumimoji="1" lang="zh-CN" altLang="en-US" sz="2400" dirty="0"/>
              <a:t>相比</a:t>
            </a:r>
            <a:r>
              <a:rPr kumimoji="1" lang="en-US" altLang="zh-CN" sz="2400" dirty="0"/>
              <a:t>i5</a:t>
            </a:r>
            <a:r>
              <a:rPr kumimoji="1" lang="zh-CN" altLang="en-US" sz="2400" dirty="0"/>
              <a:t>，</a:t>
            </a:r>
            <a:r>
              <a:rPr kumimoji="1" lang="en-US" altLang="zh-CN" sz="2400" dirty="0"/>
              <a:t>u1</a:t>
            </a:r>
            <a:r>
              <a:rPr kumimoji="1" lang="zh-CN" altLang="en-US" sz="2400" dirty="0"/>
              <a:t>可能更对</a:t>
            </a:r>
            <a:r>
              <a:rPr kumimoji="1" lang="en-US" altLang="zh-CN" sz="2400" dirty="0"/>
              <a:t>i4</a:t>
            </a:r>
            <a:r>
              <a:rPr kumimoji="1" lang="zh-CN" altLang="en-US" sz="2400" dirty="0"/>
              <a:t>感兴趣。</a:t>
            </a:r>
          </a:p>
        </p:txBody>
      </p:sp>
    </p:spTree>
    <p:extLst>
      <p:ext uri="{BB962C8B-B14F-4D97-AF65-F5344CB8AC3E}">
        <p14:creationId xmlns:p14="http://schemas.microsoft.com/office/powerpoint/2010/main" val="1726013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22CD58-C974-C141-B988-29F92CE531A9}"/>
              </a:ext>
            </a:extLst>
          </p:cNvPr>
          <p:cNvPicPr>
            <a:picLocks noChangeAspect="1"/>
          </p:cNvPicPr>
          <p:nvPr/>
        </p:nvPicPr>
        <p:blipFill>
          <a:blip r:embed="rId2"/>
          <a:stretch>
            <a:fillRect/>
          </a:stretch>
        </p:blipFill>
        <p:spPr>
          <a:xfrm>
            <a:off x="216976" y="1260501"/>
            <a:ext cx="5521359" cy="4803210"/>
          </a:xfrm>
          <a:prstGeom prst="rect">
            <a:avLst/>
          </a:prstGeom>
        </p:spPr>
      </p:pic>
      <p:pic>
        <p:nvPicPr>
          <p:cNvPr id="4" name="图片 3">
            <a:extLst>
              <a:ext uri="{FF2B5EF4-FFF2-40B4-BE49-F238E27FC236}">
                <a16:creationId xmlns:a16="http://schemas.microsoft.com/office/drawing/2014/main" id="{D11E4CC4-3493-8743-ADD0-58336402B91B}"/>
              </a:ext>
            </a:extLst>
          </p:cNvPr>
          <p:cNvPicPr>
            <a:picLocks noChangeAspect="1"/>
          </p:cNvPicPr>
          <p:nvPr/>
        </p:nvPicPr>
        <p:blipFill>
          <a:blip r:embed="rId3"/>
          <a:stretch>
            <a:fillRect/>
          </a:stretch>
        </p:blipFill>
        <p:spPr>
          <a:xfrm>
            <a:off x="5738335" y="1805122"/>
            <a:ext cx="6248400" cy="1623878"/>
          </a:xfrm>
          <a:prstGeom prst="rect">
            <a:avLst/>
          </a:prstGeom>
        </p:spPr>
      </p:pic>
      <p:sp>
        <p:nvSpPr>
          <p:cNvPr id="6" name="标题 5">
            <a:extLst>
              <a:ext uri="{FF2B5EF4-FFF2-40B4-BE49-F238E27FC236}">
                <a16:creationId xmlns:a16="http://schemas.microsoft.com/office/drawing/2014/main" id="{7F94A9C2-2125-0146-B046-4E0339BCBF51}"/>
              </a:ext>
            </a:extLst>
          </p:cNvPr>
          <p:cNvSpPr>
            <a:spLocks noGrp="1"/>
          </p:cNvSpPr>
          <p:nvPr>
            <p:ph type="title"/>
          </p:nvPr>
        </p:nvSpPr>
        <p:spPr>
          <a:xfrm>
            <a:off x="75682" y="0"/>
            <a:ext cx="4973664" cy="738780"/>
          </a:xfrm>
        </p:spPr>
        <p:txBody>
          <a:bodyPr/>
          <a:lstStyle/>
          <a:p>
            <a:r>
              <a:rPr lang="en-US" altLang="zh-CN" i="1" dirty="0">
                <a:solidFill>
                  <a:schemeClr val="accent2">
                    <a:lumMod val="75000"/>
                  </a:schemeClr>
                </a:solidFill>
              </a:rPr>
              <a:t>1-Embedding</a:t>
            </a:r>
            <a:r>
              <a:rPr lang="zh-CN" altLang="en-US" i="1" dirty="0">
                <a:solidFill>
                  <a:schemeClr val="accent2">
                    <a:lumMod val="75000"/>
                  </a:schemeClr>
                </a:solidFill>
              </a:rPr>
              <a:t> </a:t>
            </a:r>
            <a:r>
              <a:rPr lang="en-US" altLang="zh-CN" i="1" dirty="0">
                <a:solidFill>
                  <a:schemeClr val="accent2">
                    <a:lumMod val="75000"/>
                  </a:schemeClr>
                </a:solidFill>
              </a:rPr>
              <a:t>layer</a:t>
            </a:r>
            <a:endParaRPr lang="zh-CN" altLang="en-US" i="1" dirty="0">
              <a:solidFill>
                <a:schemeClr val="accent2">
                  <a:lumMod val="75000"/>
                </a:schemeClr>
              </a:solidFill>
            </a:endParaRPr>
          </a:p>
        </p:txBody>
      </p:sp>
      <p:sp>
        <p:nvSpPr>
          <p:cNvPr id="7" name="矩形 6">
            <a:extLst>
              <a:ext uri="{FF2B5EF4-FFF2-40B4-BE49-F238E27FC236}">
                <a16:creationId xmlns:a16="http://schemas.microsoft.com/office/drawing/2014/main" id="{26C1FFE6-A239-7B49-A047-05636E857298}"/>
              </a:ext>
            </a:extLst>
          </p:cNvPr>
          <p:cNvSpPr/>
          <p:nvPr/>
        </p:nvSpPr>
        <p:spPr>
          <a:xfrm>
            <a:off x="216976" y="5582000"/>
            <a:ext cx="5393411" cy="774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1F3D21AD-EAE2-CC42-823D-C593A56B9BF6}"/>
              </a:ext>
            </a:extLst>
          </p:cNvPr>
          <p:cNvCxnSpPr>
            <a:cxnSpLocks/>
          </p:cNvCxnSpPr>
          <p:nvPr/>
        </p:nvCxnSpPr>
        <p:spPr>
          <a:xfrm flipV="1">
            <a:off x="2216258" y="1580827"/>
            <a:ext cx="1611823" cy="46184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8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22CD58-C974-C141-B988-29F92CE531A9}"/>
              </a:ext>
            </a:extLst>
          </p:cNvPr>
          <p:cNvPicPr>
            <a:picLocks noChangeAspect="1"/>
          </p:cNvPicPr>
          <p:nvPr/>
        </p:nvPicPr>
        <p:blipFill>
          <a:blip r:embed="rId2"/>
          <a:stretch>
            <a:fillRect/>
          </a:stretch>
        </p:blipFill>
        <p:spPr>
          <a:xfrm>
            <a:off x="75682" y="1425844"/>
            <a:ext cx="6057278" cy="5269423"/>
          </a:xfrm>
          <a:prstGeom prst="rect">
            <a:avLst/>
          </a:prstGeom>
        </p:spPr>
      </p:pic>
      <p:sp>
        <p:nvSpPr>
          <p:cNvPr id="5" name="标题 5">
            <a:extLst>
              <a:ext uri="{FF2B5EF4-FFF2-40B4-BE49-F238E27FC236}">
                <a16:creationId xmlns:a16="http://schemas.microsoft.com/office/drawing/2014/main" id="{573785E0-54ED-FA4C-A2D8-D8218B4F01AF}"/>
              </a:ext>
            </a:extLst>
          </p:cNvPr>
          <p:cNvSpPr txBox="1">
            <a:spLocks/>
          </p:cNvSpPr>
          <p:nvPr/>
        </p:nvSpPr>
        <p:spPr>
          <a:xfrm>
            <a:off x="246164" y="-119920"/>
            <a:ext cx="5116250" cy="130414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en-US" altLang="zh-CN" sz="9300" i="1" dirty="0">
                <a:solidFill>
                  <a:schemeClr val="accent2">
                    <a:lumMod val="75000"/>
                  </a:schemeClr>
                </a:solidFill>
              </a:rPr>
              <a:t>2-Embedding</a:t>
            </a:r>
            <a:r>
              <a:rPr lang="zh-CN" altLang="en-US" sz="9300" i="1" dirty="0">
                <a:solidFill>
                  <a:schemeClr val="accent2">
                    <a:lumMod val="75000"/>
                  </a:schemeClr>
                </a:solidFill>
              </a:rPr>
              <a:t> </a:t>
            </a:r>
            <a:r>
              <a:rPr lang="en-US" altLang="zh-CN" sz="9300" i="1" dirty="0">
                <a:solidFill>
                  <a:schemeClr val="accent2">
                    <a:lumMod val="75000"/>
                  </a:schemeClr>
                </a:solidFill>
              </a:rPr>
              <a:t>Propagation</a:t>
            </a:r>
            <a:r>
              <a:rPr lang="zh-CN" altLang="en-US" sz="9300" i="1" dirty="0">
                <a:solidFill>
                  <a:schemeClr val="accent2">
                    <a:lumMod val="75000"/>
                  </a:schemeClr>
                </a:solidFill>
              </a:rPr>
              <a:t> </a:t>
            </a:r>
            <a:r>
              <a:rPr lang="en-US" altLang="zh-CN" sz="9300" i="1" dirty="0">
                <a:solidFill>
                  <a:schemeClr val="accent2">
                    <a:lumMod val="75000"/>
                  </a:schemeClr>
                </a:solidFill>
              </a:rPr>
              <a:t>layer</a:t>
            </a:r>
            <a:r>
              <a:rPr lang="en-US" altLang="zh-CN" dirty="0"/>
              <a:t>——</a:t>
            </a:r>
          </a:p>
          <a:p>
            <a:pPr>
              <a:lnSpc>
                <a:spcPct val="170000"/>
              </a:lnSpc>
            </a:pPr>
            <a:r>
              <a:rPr lang="en-US" altLang="zh-CN" sz="7200" b="1" dirty="0"/>
              <a:t>First-order</a:t>
            </a:r>
            <a:r>
              <a:rPr lang="zh-CN" altLang="en-US" sz="7200" b="1" dirty="0"/>
              <a:t> </a:t>
            </a:r>
            <a:r>
              <a:rPr lang="en-US" altLang="zh-CN" sz="7200" b="1" dirty="0"/>
              <a:t>Propagation</a:t>
            </a:r>
            <a:endParaRPr lang="zh-CN" altLang="en-US" sz="7200" b="1" dirty="0"/>
          </a:p>
        </p:txBody>
      </p:sp>
      <p:sp>
        <p:nvSpPr>
          <p:cNvPr id="8" name="文本框 7">
            <a:extLst>
              <a:ext uri="{FF2B5EF4-FFF2-40B4-BE49-F238E27FC236}">
                <a16:creationId xmlns:a16="http://schemas.microsoft.com/office/drawing/2014/main" id="{4EE39628-96E0-5B46-BA8D-B0215C5C9B07}"/>
              </a:ext>
            </a:extLst>
          </p:cNvPr>
          <p:cNvSpPr txBox="1"/>
          <p:nvPr/>
        </p:nvSpPr>
        <p:spPr>
          <a:xfrm>
            <a:off x="6293328" y="281813"/>
            <a:ext cx="4459875" cy="1804405"/>
          </a:xfrm>
          <a:prstGeom prst="rect">
            <a:avLst/>
          </a:prstGeom>
          <a:noFill/>
        </p:spPr>
        <p:txBody>
          <a:bodyPr wrap="none" rtlCol="0">
            <a:spAutoFit/>
          </a:bodyPr>
          <a:lstStyle/>
          <a:p>
            <a:pPr>
              <a:lnSpc>
                <a:spcPct val="150000"/>
              </a:lnSpc>
            </a:pPr>
            <a:r>
              <a:rPr kumimoji="1" lang="zh-CN" altLang="en-US" sz="2000" dirty="0"/>
              <a:t>商品</a:t>
            </a:r>
            <a:r>
              <a:rPr kumimoji="1" lang="en-US" altLang="zh-CN" sz="2000" dirty="0"/>
              <a:t>1—</a:t>
            </a:r>
            <a:r>
              <a:rPr kumimoji="1" lang="zh-CN" altLang="en-US" sz="2000" b="1" dirty="0"/>
              <a:t>用户</a:t>
            </a:r>
            <a:r>
              <a:rPr kumimoji="1" lang="en-US" altLang="zh-CN" sz="2000" b="1" dirty="0"/>
              <a:t>+</a:t>
            </a:r>
            <a:r>
              <a:rPr kumimoji="1" lang="zh-CN" altLang="en-US" sz="2000" b="1" dirty="0"/>
              <a:t> </a:t>
            </a:r>
            <a:r>
              <a:rPr kumimoji="1" lang="en-US" altLang="zh-CN" sz="2000" b="1" dirty="0"/>
              <a:t>1~2</a:t>
            </a:r>
            <a:r>
              <a:rPr kumimoji="1" lang="zh-CN" altLang="en-US" sz="2000" b="1" dirty="0"/>
              <a:t>      </a:t>
            </a:r>
            <a:r>
              <a:rPr kumimoji="1" lang="en-US" altLang="zh-CN" sz="2000" b="1" dirty="0"/>
              <a:t>-&gt;</a:t>
            </a:r>
            <a:r>
              <a:rPr kumimoji="1" lang="zh-CN" altLang="en-US" sz="2000" b="1" dirty="0"/>
              <a:t>用户</a:t>
            </a:r>
            <a:r>
              <a:rPr kumimoji="1" lang="en-US" altLang="zh-CN" sz="2000" dirty="0"/>
              <a:t>—</a:t>
            </a:r>
            <a:r>
              <a:rPr kumimoji="1" lang="zh-CN" altLang="en-US" sz="2000" dirty="0"/>
              <a:t>商品</a:t>
            </a:r>
            <a:r>
              <a:rPr kumimoji="1" lang="en-US" altLang="zh-CN" sz="2000" dirty="0"/>
              <a:t>2</a:t>
            </a:r>
          </a:p>
          <a:p>
            <a:pPr>
              <a:lnSpc>
                <a:spcPct val="150000"/>
              </a:lnSpc>
            </a:pPr>
            <a:r>
              <a:rPr kumimoji="1" lang="zh-CN" altLang="en-US" sz="2000" dirty="0"/>
              <a:t>用户</a:t>
            </a:r>
            <a:r>
              <a:rPr kumimoji="1" lang="en-US" altLang="zh-CN" sz="2000" dirty="0"/>
              <a:t>-</a:t>
            </a:r>
            <a:r>
              <a:rPr kumimoji="1" lang="zh-CN" altLang="en-US" sz="2000" dirty="0"/>
              <a:t>商品</a:t>
            </a:r>
            <a:r>
              <a:rPr kumimoji="1" lang="en-US" altLang="zh-CN" sz="2000" dirty="0"/>
              <a:t>1+</a:t>
            </a:r>
            <a:r>
              <a:rPr kumimoji="1" lang="zh-CN" altLang="en-US" sz="2000" dirty="0"/>
              <a:t> 用户</a:t>
            </a:r>
            <a:r>
              <a:rPr kumimoji="1" lang="en-US" altLang="zh-CN" sz="2000" dirty="0"/>
              <a:t>-</a:t>
            </a:r>
            <a:r>
              <a:rPr kumimoji="1" lang="zh-CN" altLang="en-US" sz="2000" dirty="0"/>
              <a:t>商品</a:t>
            </a:r>
            <a:r>
              <a:rPr kumimoji="1" lang="en-US" altLang="zh-CN" sz="2000" dirty="0"/>
              <a:t>2</a:t>
            </a:r>
            <a:r>
              <a:rPr kumimoji="1" lang="zh-CN" altLang="en-US" sz="2000" dirty="0"/>
              <a:t>     </a:t>
            </a:r>
            <a:r>
              <a:rPr kumimoji="1" lang="en-US" altLang="zh-CN" sz="2000" dirty="0"/>
              <a:t>-&gt;</a:t>
            </a:r>
            <a:r>
              <a:rPr kumimoji="1" lang="zh-CN" altLang="en-US" sz="2000" dirty="0"/>
              <a:t> </a:t>
            </a:r>
            <a:r>
              <a:rPr kumimoji="1" lang="en-US" altLang="zh-CN" sz="2000" dirty="0"/>
              <a:t>1=2</a:t>
            </a:r>
          </a:p>
          <a:p>
            <a:pPr>
              <a:lnSpc>
                <a:spcPct val="150000"/>
              </a:lnSpc>
            </a:pPr>
            <a:r>
              <a:rPr lang="en-US" altLang="zh-CN" b="1" dirty="0"/>
              <a:t>S1</a:t>
            </a:r>
            <a:r>
              <a:rPr lang="zh-CN" altLang="en-US" b="1" dirty="0"/>
              <a:t>：</a:t>
            </a:r>
            <a:r>
              <a:rPr lang="en" altLang="zh-CN" b="1" dirty="0"/>
              <a:t>Message Construction</a:t>
            </a:r>
          </a:p>
          <a:p>
            <a:pPr>
              <a:lnSpc>
                <a:spcPct val="150000"/>
              </a:lnSpc>
            </a:pPr>
            <a:endParaRPr lang="en" altLang="zh-CN" b="1" dirty="0"/>
          </a:p>
        </p:txBody>
      </p:sp>
      <p:pic>
        <p:nvPicPr>
          <p:cNvPr id="10" name="图片 9">
            <a:extLst>
              <a:ext uri="{FF2B5EF4-FFF2-40B4-BE49-F238E27FC236}">
                <a16:creationId xmlns:a16="http://schemas.microsoft.com/office/drawing/2014/main" id="{B99D48A0-E5B6-A94E-B3E1-3F1C5B19FE9D}"/>
              </a:ext>
            </a:extLst>
          </p:cNvPr>
          <p:cNvPicPr>
            <a:picLocks noChangeAspect="1"/>
          </p:cNvPicPr>
          <p:nvPr/>
        </p:nvPicPr>
        <p:blipFill>
          <a:blip r:embed="rId3"/>
          <a:stretch>
            <a:fillRect/>
          </a:stretch>
        </p:blipFill>
        <p:spPr>
          <a:xfrm>
            <a:off x="6563102" y="1666423"/>
            <a:ext cx="2692400" cy="469900"/>
          </a:xfrm>
          <a:prstGeom prst="rect">
            <a:avLst/>
          </a:prstGeom>
        </p:spPr>
      </p:pic>
      <p:sp>
        <p:nvSpPr>
          <p:cNvPr id="11" name="文本框 10">
            <a:extLst>
              <a:ext uri="{FF2B5EF4-FFF2-40B4-BE49-F238E27FC236}">
                <a16:creationId xmlns:a16="http://schemas.microsoft.com/office/drawing/2014/main" id="{68C5980D-E6C4-404C-84B9-9A32D69E4B0D}"/>
              </a:ext>
            </a:extLst>
          </p:cNvPr>
          <p:cNvSpPr txBox="1"/>
          <p:nvPr/>
        </p:nvSpPr>
        <p:spPr>
          <a:xfrm>
            <a:off x="6459482" y="2338304"/>
            <a:ext cx="2263761" cy="369332"/>
          </a:xfrm>
          <a:prstGeom prst="rect">
            <a:avLst/>
          </a:prstGeom>
          <a:noFill/>
        </p:spPr>
        <p:txBody>
          <a:bodyPr wrap="none" rtlCol="0">
            <a:spAutoFit/>
          </a:bodyPr>
          <a:lstStyle/>
          <a:p>
            <a:r>
              <a:rPr kumimoji="1" lang="en-US" altLang="zh-CN" dirty="0"/>
              <a:t>Message</a:t>
            </a:r>
            <a:r>
              <a:rPr kumimoji="1" lang="zh-CN" altLang="en-US" dirty="0"/>
              <a:t> </a:t>
            </a:r>
            <a:r>
              <a:rPr kumimoji="1" lang="en-US" altLang="zh-CN" dirty="0"/>
              <a:t>embedding</a:t>
            </a:r>
            <a:endParaRPr kumimoji="1" lang="zh-CN" altLang="en-US" dirty="0"/>
          </a:p>
        </p:txBody>
      </p:sp>
      <p:sp>
        <p:nvSpPr>
          <p:cNvPr id="12" name="文本框 11">
            <a:extLst>
              <a:ext uri="{FF2B5EF4-FFF2-40B4-BE49-F238E27FC236}">
                <a16:creationId xmlns:a16="http://schemas.microsoft.com/office/drawing/2014/main" id="{265D4DF0-6388-A84C-B645-C577502EDC3E}"/>
              </a:ext>
            </a:extLst>
          </p:cNvPr>
          <p:cNvSpPr txBox="1"/>
          <p:nvPr/>
        </p:nvSpPr>
        <p:spPr>
          <a:xfrm>
            <a:off x="8723243" y="2353852"/>
            <a:ext cx="2920992" cy="369332"/>
          </a:xfrm>
          <a:prstGeom prst="rect">
            <a:avLst/>
          </a:prstGeom>
          <a:noFill/>
        </p:spPr>
        <p:txBody>
          <a:bodyPr wrap="none" rtlCol="0">
            <a:spAutoFit/>
          </a:bodyPr>
          <a:lstStyle/>
          <a:p>
            <a:r>
              <a:rPr kumimoji="1" lang="en-US" altLang="zh-CN" dirty="0"/>
              <a:t>Message</a:t>
            </a:r>
            <a:r>
              <a:rPr kumimoji="1" lang="zh-CN" altLang="en-US" dirty="0"/>
              <a:t> </a:t>
            </a:r>
            <a:r>
              <a:rPr kumimoji="1" lang="en-US" altLang="zh-CN" dirty="0"/>
              <a:t>encoding</a:t>
            </a:r>
            <a:r>
              <a:rPr kumimoji="1" lang="zh-CN" altLang="en-US" dirty="0"/>
              <a:t> </a:t>
            </a:r>
            <a:r>
              <a:rPr kumimoji="1" lang="en-US" altLang="zh-CN" dirty="0"/>
              <a:t>function</a:t>
            </a:r>
            <a:endParaRPr kumimoji="1" lang="zh-CN" altLang="en-US" dirty="0"/>
          </a:p>
        </p:txBody>
      </p:sp>
      <p:sp>
        <p:nvSpPr>
          <p:cNvPr id="13" name="文本框 12">
            <a:extLst>
              <a:ext uri="{FF2B5EF4-FFF2-40B4-BE49-F238E27FC236}">
                <a16:creationId xmlns:a16="http://schemas.microsoft.com/office/drawing/2014/main" id="{97A0D931-6953-D04F-B935-A7D4FE57D2FE}"/>
              </a:ext>
            </a:extLst>
          </p:cNvPr>
          <p:cNvSpPr txBox="1"/>
          <p:nvPr/>
        </p:nvSpPr>
        <p:spPr>
          <a:xfrm>
            <a:off x="9289158" y="1666423"/>
            <a:ext cx="2581430" cy="641484"/>
          </a:xfrm>
          <a:prstGeom prst="rect">
            <a:avLst/>
          </a:prstGeom>
          <a:noFill/>
        </p:spPr>
        <p:txBody>
          <a:bodyPr wrap="square" rtlCol="0">
            <a:spAutoFit/>
          </a:bodyPr>
          <a:lstStyle/>
          <a:p>
            <a:r>
              <a:rPr kumimoji="1" lang="zh-CN" altLang="en-US" dirty="0"/>
              <a:t>控制边</a:t>
            </a:r>
            <a:r>
              <a:rPr kumimoji="1" lang="en-US" altLang="zh-CN" dirty="0"/>
              <a:t>(</a:t>
            </a:r>
            <a:r>
              <a:rPr kumimoji="1" lang="en-US" altLang="zh-CN" dirty="0" err="1"/>
              <a:t>u,i</a:t>
            </a:r>
            <a:r>
              <a:rPr kumimoji="1" lang="en-US" altLang="zh-CN" dirty="0"/>
              <a:t>)</a:t>
            </a:r>
            <a:r>
              <a:rPr kumimoji="1" lang="zh-CN" altLang="en-US" dirty="0"/>
              <a:t>在每次传播中的衰退系数</a:t>
            </a:r>
          </a:p>
        </p:txBody>
      </p:sp>
      <p:cxnSp>
        <p:nvCxnSpPr>
          <p:cNvPr id="14" name="直线箭头连接符 13">
            <a:extLst>
              <a:ext uri="{FF2B5EF4-FFF2-40B4-BE49-F238E27FC236}">
                <a16:creationId xmlns:a16="http://schemas.microsoft.com/office/drawing/2014/main" id="{B917060D-2E48-A649-90EF-3791779C32A4}"/>
              </a:ext>
            </a:extLst>
          </p:cNvPr>
          <p:cNvCxnSpPr>
            <a:cxnSpLocks/>
          </p:cNvCxnSpPr>
          <p:nvPr/>
        </p:nvCxnSpPr>
        <p:spPr>
          <a:xfrm flipV="1">
            <a:off x="6788258" y="2022260"/>
            <a:ext cx="232474" cy="4410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B400C324-745E-8644-A58D-C4A34A45E1DC}"/>
              </a:ext>
            </a:extLst>
          </p:cNvPr>
          <p:cNvCxnSpPr>
            <a:cxnSpLocks/>
            <a:stCxn id="12" idx="0"/>
            <a:endCxn id="10" idx="2"/>
          </p:cNvCxnSpPr>
          <p:nvPr/>
        </p:nvCxnSpPr>
        <p:spPr>
          <a:xfrm flipH="1" flipV="1">
            <a:off x="7909302" y="2136323"/>
            <a:ext cx="2274437" cy="2175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B6F4168A-90CB-4D41-BD98-B95F6210968A}"/>
              </a:ext>
            </a:extLst>
          </p:cNvPr>
          <p:cNvSpPr/>
          <p:nvPr/>
        </p:nvSpPr>
        <p:spPr>
          <a:xfrm>
            <a:off x="8620038" y="1770584"/>
            <a:ext cx="446470" cy="415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图片 22">
            <a:extLst>
              <a:ext uri="{FF2B5EF4-FFF2-40B4-BE49-F238E27FC236}">
                <a16:creationId xmlns:a16="http://schemas.microsoft.com/office/drawing/2014/main" id="{1B7C244E-088D-D944-90A8-61DCD2216E57}"/>
              </a:ext>
            </a:extLst>
          </p:cNvPr>
          <p:cNvPicPr>
            <a:picLocks noChangeAspect="1"/>
          </p:cNvPicPr>
          <p:nvPr/>
        </p:nvPicPr>
        <p:blipFill>
          <a:blip r:embed="rId4"/>
          <a:stretch>
            <a:fillRect/>
          </a:stretch>
        </p:blipFill>
        <p:spPr>
          <a:xfrm>
            <a:off x="6428486" y="2984500"/>
            <a:ext cx="4813300" cy="889000"/>
          </a:xfrm>
          <a:prstGeom prst="rect">
            <a:avLst/>
          </a:prstGeom>
        </p:spPr>
      </p:pic>
      <p:sp>
        <p:nvSpPr>
          <p:cNvPr id="24" name="矩形 23">
            <a:extLst>
              <a:ext uri="{FF2B5EF4-FFF2-40B4-BE49-F238E27FC236}">
                <a16:creationId xmlns:a16="http://schemas.microsoft.com/office/drawing/2014/main" id="{31C238BE-A35B-B744-970A-7E1F7C850C2D}"/>
              </a:ext>
            </a:extLst>
          </p:cNvPr>
          <p:cNvSpPr/>
          <p:nvPr/>
        </p:nvSpPr>
        <p:spPr>
          <a:xfrm>
            <a:off x="9670942" y="3091068"/>
            <a:ext cx="1270862" cy="5088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84DADED0-409C-4A48-9A79-4B1D83CD3BE4}"/>
              </a:ext>
            </a:extLst>
          </p:cNvPr>
          <p:cNvSpPr txBox="1"/>
          <p:nvPr/>
        </p:nvSpPr>
        <p:spPr>
          <a:xfrm>
            <a:off x="6788258" y="3990496"/>
            <a:ext cx="1584088" cy="369332"/>
          </a:xfrm>
          <a:prstGeom prst="rect">
            <a:avLst/>
          </a:prstGeom>
          <a:noFill/>
        </p:spPr>
        <p:txBody>
          <a:bodyPr wrap="none" rtlCol="0">
            <a:spAutoFit/>
          </a:bodyPr>
          <a:lstStyle/>
          <a:p>
            <a:r>
              <a:rPr kumimoji="1" lang="en-US" altLang="zh-CN" dirty="0"/>
              <a:t>Message</a:t>
            </a:r>
            <a:r>
              <a:rPr kumimoji="1" lang="zh-CN" altLang="en-US" dirty="0"/>
              <a:t> 来源</a:t>
            </a:r>
          </a:p>
        </p:txBody>
      </p:sp>
      <p:sp>
        <p:nvSpPr>
          <p:cNvPr id="26" name="文本框 25">
            <a:extLst>
              <a:ext uri="{FF2B5EF4-FFF2-40B4-BE49-F238E27FC236}">
                <a16:creationId xmlns:a16="http://schemas.microsoft.com/office/drawing/2014/main" id="{F9717275-D31A-1F44-9759-FE763231D70C}"/>
              </a:ext>
            </a:extLst>
          </p:cNvPr>
          <p:cNvSpPr txBox="1"/>
          <p:nvPr/>
        </p:nvSpPr>
        <p:spPr>
          <a:xfrm>
            <a:off x="8831733" y="3778335"/>
            <a:ext cx="3284585" cy="1200329"/>
          </a:xfrm>
          <a:prstGeom prst="rect">
            <a:avLst/>
          </a:prstGeom>
          <a:noFill/>
        </p:spPr>
        <p:txBody>
          <a:bodyPr wrap="square" rtlCol="0">
            <a:spAutoFit/>
          </a:bodyPr>
          <a:lstStyle/>
          <a:p>
            <a:r>
              <a:rPr kumimoji="1" lang="zh-CN" altLang="en-US" b="1" dirty="0"/>
              <a:t>信息来源和信息目的地之间的关系</a:t>
            </a:r>
            <a:endParaRPr kumimoji="1" lang="en-US" altLang="zh-CN" b="1" dirty="0"/>
          </a:p>
          <a:p>
            <a:r>
              <a:rPr kumimoji="1" lang="en-US" altLang="zh-CN" b="1" dirty="0">
                <a:solidFill>
                  <a:srgbClr val="FF0000"/>
                </a:solidFill>
              </a:rPr>
              <a:t>Passing</a:t>
            </a:r>
            <a:r>
              <a:rPr kumimoji="1" lang="zh-CN" altLang="en-US" b="1" dirty="0">
                <a:solidFill>
                  <a:srgbClr val="FF0000"/>
                </a:solidFill>
              </a:rPr>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messages</a:t>
            </a:r>
            <a:r>
              <a:rPr kumimoji="1" lang="zh-CN" altLang="en-US" b="1" dirty="0">
                <a:solidFill>
                  <a:srgbClr val="FF0000"/>
                </a:solidFill>
              </a:rPr>
              <a:t> </a:t>
            </a:r>
            <a:r>
              <a:rPr kumimoji="1" lang="en-US" altLang="zh-CN" b="1" dirty="0">
                <a:solidFill>
                  <a:srgbClr val="FF0000"/>
                </a:solidFill>
              </a:rPr>
              <a:t>from</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Similar</a:t>
            </a:r>
            <a:r>
              <a:rPr kumimoji="1" lang="zh-CN" altLang="en-US" b="1" dirty="0">
                <a:solidFill>
                  <a:srgbClr val="FF0000"/>
                </a:solidFill>
              </a:rPr>
              <a:t> </a:t>
            </a:r>
            <a:r>
              <a:rPr kumimoji="1" lang="en-US" altLang="zh-CN" b="1" dirty="0">
                <a:solidFill>
                  <a:srgbClr val="FF0000"/>
                </a:solidFill>
              </a:rPr>
              <a:t>items</a:t>
            </a:r>
            <a:endParaRPr kumimoji="1" lang="zh-CN" altLang="en-US" b="1" dirty="0">
              <a:solidFill>
                <a:srgbClr val="FF0000"/>
              </a:solidFill>
            </a:endParaRPr>
          </a:p>
        </p:txBody>
      </p:sp>
      <p:sp>
        <p:nvSpPr>
          <p:cNvPr id="27" name="文本框 26">
            <a:extLst>
              <a:ext uri="{FF2B5EF4-FFF2-40B4-BE49-F238E27FC236}">
                <a16:creationId xmlns:a16="http://schemas.microsoft.com/office/drawing/2014/main" id="{453C0C6A-9B35-394A-9298-B1067EB691F0}"/>
              </a:ext>
            </a:extLst>
          </p:cNvPr>
          <p:cNvSpPr txBox="1"/>
          <p:nvPr/>
        </p:nvSpPr>
        <p:spPr>
          <a:xfrm>
            <a:off x="6261001" y="4726265"/>
            <a:ext cx="5790183" cy="24468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zh-CN" dirty="0"/>
              <a:t>graph Laplacian norm </a:t>
            </a:r>
            <a:endParaRPr kumimoji="1" lang="en-US" altLang="zh-CN" dirty="0"/>
          </a:p>
          <a:p>
            <a:pPr marL="285750" indent="-285750">
              <a:lnSpc>
                <a:spcPct val="150000"/>
              </a:lnSpc>
              <a:buFont typeface="Arial" panose="020B0604020202020204" pitchFamily="34" charset="0"/>
              <a:buChar char="•"/>
            </a:pPr>
            <a:r>
              <a:rPr kumimoji="1" lang="en-US" altLang="zh-CN" dirty="0" err="1"/>
              <a:t>NuNi</a:t>
            </a:r>
            <a:r>
              <a:rPr kumimoji="1" lang="zh-CN" altLang="en-US" dirty="0"/>
              <a:t>：</a:t>
            </a:r>
            <a:r>
              <a:rPr kumimoji="1" lang="en-US" altLang="zh-CN" dirty="0"/>
              <a:t>first-hop</a:t>
            </a:r>
            <a:r>
              <a:rPr kumimoji="1" lang="zh-CN" altLang="en-US" dirty="0"/>
              <a:t> </a:t>
            </a:r>
            <a:r>
              <a:rPr kumimoji="1" lang="en-US" altLang="zh-CN" dirty="0"/>
              <a:t>neighbors</a:t>
            </a:r>
            <a:r>
              <a:rPr kumimoji="1" lang="zh-CN" altLang="en-US" dirty="0"/>
              <a:t> </a:t>
            </a:r>
            <a:r>
              <a:rPr kumimoji="1" lang="en-US" altLang="zh-CN" dirty="0"/>
              <a:t>of</a:t>
            </a:r>
            <a:r>
              <a:rPr kumimoji="1" lang="zh-CN" altLang="en-US" dirty="0"/>
              <a:t> </a:t>
            </a:r>
            <a:r>
              <a:rPr kumimoji="1" lang="en-US" altLang="zh-CN" dirty="0"/>
              <a:t>u</a:t>
            </a:r>
            <a:r>
              <a:rPr kumimoji="1" lang="zh-CN" altLang="en-US" dirty="0"/>
              <a:t> </a:t>
            </a:r>
            <a:r>
              <a:rPr kumimoji="1" lang="en-US" altLang="zh-CN" dirty="0"/>
              <a:t>and</a:t>
            </a:r>
            <a:r>
              <a:rPr kumimoji="1" lang="zh-CN" altLang="en-US" dirty="0"/>
              <a:t> </a:t>
            </a:r>
            <a:r>
              <a:rPr kumimoji="1" lang="en-US" altLang="zh-CN" dirty="0"/>
              <a:t>I</a:t>
            </a:r>
          </a:p>
          <a:p>
            <a:pPr marL="285750" indent="-285750">
              <a:lnSpc>
                <a:spcPct val="150000"/>
              </a:lnSpc>
              <a:buFont typeface="Arial" panose="020B0604020202020204" pitchFamily="34" charset="0"/>
              <a:buChar char="•"/>
            </a:pPr>
            <a:r>
              <a:rPr kumimoji="1" lang="zh-CN" altLang="en-US" dirty="0"/>
              <a:t>表示学习：历史交互</a:t>
            </a:r>
            <a:r>
              <a:rPr kumimoji="1" lang="en-US" altLang="zh-CN" dirty="0"/>
              <a:t>item</a:t>
            </a:r>
            <a:r>
              <a:rPr kumimoji="1" lang="zh-CN" altLang="en-US" dirty="0"/>
              <a:t>对用户偏好贡献程度</a:t>
            </a:r>
            <a:endParaRPr kumimoji="1" lang="en-US" altLang="zh-CN" dirty="0"/>
          </a:p>
          <a:p>
            <a:pPr marL="285750" indent="-285750">
              <a:lnSpc>
                <a:spcPct val="150000"/>
              </a:lnSpc>
              <a:buFont typeface="Arial" panose="020B0604020202020204" pitchFamily="34" charset="0"/>
              <a:buChar char="•"/>
            </a:pPr>
            <a:r>
              <a:rPr kumimoji="1" lang="zh-CN" altLang="en-US" dirty="0"/>
              <a:t>信息传递：折扣系数，随着传播路径长度增大，信息慢慢衰减（系数连乘）</a:t>
            </a:r>
            <a:endParaRPr kumimoji="1" lang="en-US" altLang="zh-CN" dirty="0"/>
          </a:p>
          <a:p>
            <a:pPr marL="285750" indent="-285750">
              <a:buFont typeface="Arial" panose="020B0604020202020204" pitchFamily="34" charset="0"/>
              <a:buChar char="•"/>
            </a:pPr>
            <a:endParaRPr lang="en" altLang="zh-CN" dirty="0"/>
          </a:p>
        </p:txBody>
      </p:sp>
      <p:cxnSp>
        <p:nvCxnSpPr>
          <p:cNvPr id="28" name="直线箭头连接符 27">
            <a:extLst>
              <a:ext uri="{FF2B5EF4-FFF2-40B4-BE49-F238E27FC236}">
                <a16:creationId xmlns:a16="http://schemas.microsoft.com/office/drawing/2014/main" id="{71B1165D-C2B1-EE4D-A3E2-BA93E07CC85E}"/>
              </a:ext>
            </a:extLst>
          </p:cNvPr>
          <p:cNvCxnSpPr>
            <a:cxnSpLocks/>
          </p:cNvCxnSpPr>
          <p:nvPr/>
        </p:nvCxnSpPr>
        <p:spPr>
          <a:xfrm flipV="1">
            <a:off x="8090115" y="3470829"/>
            <a:ext cx="1065978" cy="5555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04CA3386-A7B3-6446-A71C-5A9033474A78}"/>
              </a:ext>
            </a:extLst>
          </p:cNvPr>
          <p:cNvCxnSpPr>
            <a:cxnSpLocks/>
          </p:cNvCxnSpPr>
          <p:nvPr/>
        </p:nvCxnSpPr>
        <p:spPr>
          <a:xfrm flipV="1">
            <a:off x="7557126" y="3599902"/>
            <a:ext cx="352176" cy="137448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472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a:extLst>
              <a:ext uri="{FF2B5EF4-FFF2-40B4-BE49-F238E27FC236}">
                <a16:creationId xmlns:a16="http://schemas.microsoft.com/office/drawing/2014/main" id="{573785E0-54ED-FA4C-A2D8-D8218B4F01AF}"/>
              </a:ext>
            </a:extLst>
          </p:cNvPr>
          <p:cNvSpPr txBox="1">
            <a:spLocks/>
          </p:cNvSpPr>
          <p:nvPr/>
        </p:nvSpPr>
        <p:spPr>
          <a:xfrm>
            <a:off x="234631" y="-6970"/>
            <a:ext cx="5116250" cy="1084881"/>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en-US" altLang="zh-CN" sz="4800" i="1" dirty="0">
                <a:solidFill>
                  <a:schemeClr val="accent2">
                    <a:lumMod val="75000"/>
                  </a:schemeClr>
                </a:solidFill>
              </a:rPr>
              <a:t>2-Embedding</a:t>
            </a:r>
            <a:r>
              <a:rPr lang="zh-CN" altLang="en-US" sz="4800" i="1" dirty="0">
                <a:solidFill>
                  <a:schemeClr val="accent2">
                    <a:lumMod val="75000"/>
                  </a:schemeClr>
                </a:solidFill>
              </a:rPr>
              <a:t> </a:t>
            </a:r>
            <a:r>
              <a:rPr lang="en-US" altLang="zh-CN" sz="4800" i="1" dirty="0">
                <a:solidFill>
                  <a:schemeClr val="accent2">
                    <a:lumMod val="75000"/>
                  </a:schemeClr>
                </a:solidFill>
              </a:rPr>
              <a:t>Propagation</a:t>
            </a:r>
            <a:r>
              <a:rPr lang="zh-CN" altLang="en-US" sz="4800" i="1" dirty="0">
                <a:solidFill>
                  <a:schemeClr val="accent2">
                    <a:lumMod val="75000"/>
                  </a:schemeClr>
                </a:solidFill>
              </a:rPr>
              <a:t> </a:t>
            </a:r>
            <a:r>
              <a:rPr lang="en-US" altLang="zh-CN" sz="4800" i="1" dirty="0">
                <a:solidFill>
                  <a:schemeClr val="accent2">
                    <a:lumMod val="75000"/>
                  </a:schemeClr>
                </a:solidFill>
              </a:rPr>
              <a:t>layer</a:t>
            </a:r>
            <a:endParaRPr lang="en-US" altLang="zh-CN" b="1" i="1" dirty="0"/>
          </a:p>
          <a:p>
            <a:pPr>
              <a:lnSpc>
                <a:spcPct val="170000"/>
              </a:lnSpc>
            </a:pPr>
            <a:r>
              <a:rPr lang="en-US" altLang="zh-CN" b="1" i="1" dirty="0"/>
              <a:t>First-order</a:t>
            </a:r>
            <a:r>
              <a:rPr lang="zh-CN" altLang="en-US" b="1" i="1" dirty="0"/>
              <a:t> </a:t>
            </a:r>
            <a:r>
              <a:rPr lang="en-US" altLang="zh-CN" b="1" i="1" dirty="0"/>
              <a:t>Propagation</a:t>
            </a:r>
            <a:endParaRPr lang="zh-CN" altLang="en-US" b="1" i="1" dirty="0"/>
          </a:p>
        </p:txBody>
      </p:sp>
      <p:sp>
        <p:nvSpPr>
          <p:cNvPr id="8" name="文本框 7">
            <a:extLst>
              <a:ext uri="{FF2B5EF4-FFF2-40B4-BE49-F238E27FC236}">
                <a16:creationId xmlns:a16="http://schemas.microsoft.com/office/drawing/2014/main" id="{4EE39628-96E0-5B46-BA8D-B0215C5C9B07}"/>
              </a:ext>
            </a:extLst>
          </p:cNvPr>
          <p:cNvSpPr txBox="1"/>
          <p:nvPr/>
        </p:nvSpPr>
        <p:spPr>
          <a:xfrm>
            <a:off x="234631" y="971040"/>
            <a:ext cx="5456755" cy="881075"/>
          </a:xfrm>
          <a:prstGeom prst="rect">
            <a:avLst/>
          </a:prstGeom>
          <a:noFill/>
        </p:spPr>
        <p:txBody>
          <a:bodyPr wrap="square" rtlCol="0">
            <a:spAutoFit/>
          </a:bodyPr>
          <a:lstStyle/>
          <a:p>
            <a:pPr>
              <a:lnSpc>
                <a:spcPct val="150000"/>
              </a:lnSpc>
            </a:pPr>
            <a:r>
              <a:rPr lang="en-US" altLang="zh-CN" b="1" dirty="0"/>
              <a:t>S2</a:t>
            </a:r>
            <a:r>
              <a:rPr lang="zh-CN" altLang="en-US" b="1" dirty="0"/>
              <a:t>：</a:t>
            </a:r>
            <a:r>
              <a:rPr lang="en" altLang="zh-CN" b="1" dirty="0"/>
              <a:t>Message </a:t>
            </a:r>
            <a:r>
              <a:rPr lang="en-US" altLang="zh-CN" b="1" dirty="0"/>
              <a:t>Aggregation</a:t>
            </a:r>
            <a:endParaRPr lang="en" altLang="zh-CN" b="1" dirty="0"/>
          </a:p>
          <a:p>
            <a:pPr>
              <a:lnSpc>
                <a:spcPct val="150000"/>
              </a:lnSpc>
            </a:pPr>
            <a:r>
              <a:rPr lang="zh-CN" altLang="en-US" dirty="0"/>
              <a:t>从</a:t>
            </a:r>
            <a:r>
              <a:rPr lang="en-US" altLang="zh-CN" dirty="0"/>
              <a:t>u</a:t>
            </a:r>
            <a:r>
              <a:rPr lang="zh-CN" altLang="en-US" dirty="0"/>
              <a:t>的邻居传递过来的信息 汇聚 表示</a:t>
            </a:r>
            <a:r>
              <a:rPr lang="en-US" altLang="zh-CN" dirty="0"/>
              <a:t>u</a:t>
            </a:r>
            <a:r>
              <a:rPr lang="zh-CN" altLang="en-US" dirty="0"/>
              <a:t>的嵌入</a:t>
            </a:r>
            <a:endParaRPr lang="en" altLang="zh-CN" dirty="0"/>
          </a:p>
        </p:txBody>
      </p:sp>
      <p:sp>
        <p:nvSpPr>
          <p:cNvPr id="13" name="文本框 12">
            <a:extLst>
              <a:ext uri="{FF2B5EF4-FFF2-40B4-BE49-F238E27FC236}">
                <a16:creationId xmlns:a16="http://schemas.microsoft.com/office/drawing/2014/main" id="{97A0D931-6953-D04F-B935-A7D4FE57D2FE}"/>
              </a:ext>
            </a:extLst>
          </p:cNvPr>
          <p:cNvSpPr txBox="1"/>
          <p:nvPr/>
        </p:nvSpPr>
        <p:spPr>
          <a:xfrm>
            <a:off x="6566569" y="229174"/>
            <a:ext cx="4632090" cy="881075"/>
          </a:xfrm>
          <a:prstGeom prst="rect">
            <a:avLst/>
          </a:prstGeom>
          <a:noFill/>
        </p:spPr>
        <p:txBody>
          <a:bodyPr wrap="square" rtlCol="0">
            <a:spAutoFit/>
          </a:bodyPr>
          <a:lstStyle/>
          <a:p>
            <a:pPr>
              <a:lnSpc>
                <a:spcPct val="150000"/>
              </a:lnSpc>
            </a:pPr>
            <a:r>
              <a:rPr kumimoji="1" lang="zh-CN" altLang="en-US" dirty="0"/>
              <a:t>叠加</a:t>
            </a:r>
            <a:r>
              <a:rPr kumimoji="1" lang="en-US" altLang="zh-CN" dirty="0"/>
              <a:t>l</a:t>
            </a:r>
            <a:r>
              <a:rPr kumimoji="1" lang="zh-CN" altLang="en-US" dirty="0"/>
              <a:t>个嵌入传播层，能够得到传播自</a:t>
            </a:r>
            <a:r>
              <a:rPr kumimoji="1" lang="en-US" altLang="zh-CN" dirty="0"/>
              <a:t>l-hop</a:t>
            </a:r>
            <a:r>
              <a:rPr kumimoji="1" lang="zh-CN" altLang="en-US" dirty="0"/>
              <a:t> </a:t>
            </a:r>
            <a:r>
              <a:rPr kumimoji="1" lang="en-US" altLang="zh-CN" dirty="0"/>
              <a:t>neighbors</a:t>
            </a:r>
            <a:r>
              <a:rPr kumimoji="1" lang="zh-CN" altLang="en-US" dirty="0"/>
              <a:t>的信息</a:t>
            </a:r>
          </a:p>
        </p:txBody>
      </p:sp>
      <p:pic>
        <p:nvPicPr>
          <p:cNvPr id="2" name="图片 1">
            <a:extLst>
              <a:ext uri="{FF2B5EF4-FFF2-40B4-BE49-F238E27FC236}">
                <a16:creationId xmlns:a16="http://schemas.microsoft.com/office/drawing/2014/main" id="{CA37648A-2A15-C747-A37E-FF7DA42E7AAD}"/>
              </a:ext>
            </a:extLst>
          </p:cNvPr>
          <p:cNvPicPr>
            <a:picLocks noChangeAspect="1"/>
          </p:cNvPicPr>
          <p:nvPr/>
        </p:nvPicPr>
        <p:blipFill>
          <a:blip r:embed="rId2"/>
          <a:stretch>
            <a:fillRect/>
          </a:stretch>
        </p:blipFill>
        <p:spPr>
          <a:xfrm>
            <a:off x="234631" y="2149137"/>
            <a:ext cx="4813300" cy="914400"/>
          </a:xfrm>
          <a:prstGeom prst="rect">
            <a:avLst/>
          </a:prstGeom>
        </p:spPr>
      </p:pic>
      <p:sp>
        <p:nvSpPr>
          <p:cNvPr id="20" name="矩形 19">
            <a:extLst>
              <a:ext uri="{FF2B5EF4-FFF2-40B4-BE49-F238E27FC236}">
                <a16:creationId xmlns:a16="http://schemas.microsoft.com/office/drawing/2014/main" id="{51F7C437-43FC-2144-844F-8B345726BBEF}"/>
              </a:ext>
            </a:extLst>
          </p:cNvPr>
          <p:cNvSpPr/>
          <p:nvPr/>
        </p:nvSpPr>
        <p:spPr>
          <a:xfrm>
            <a:off x="2492353" y="2156915"/>
            <a:ext cx="725857" cy="774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3DFDD3C2-1918-194A-A900-770EB827D8CF}"/>
              </a:ext>
            </a:extLst>
          </p:cNvPr>
          <p:cNvPicPr>
            <a:picLocks noChangeAspect="1"/>
          </p:cNvPicPr>
          <p:nvPr/>
        </p:nvPicPr>
        <p:blipFill>
          <a:blip r:embed="rId3"/>
          <a:stretch>
            <a:fillRect/>
          </a:stretch>
        </p:blipFill>
        <p:spPr>
          <a:xfrm>
            <a:off x="302085" y="3227181"/>
            <a:ext cx="1752600" cy="304800"/>
          </a:xfrm>
          <a:prstGeom prst="rect">
            <a:avLst/>
          </a:prstGeom>
        </p:spPr>
      </p:pic>
      <p:cxnSp>
        <p:nvCxnSpPr>
          <p:cNvPr id="29" name="直线箭头连接符 28">
            <a:extLst>
              <a:ext uri="{FF2B5EF4-FFF2-40B4-BE49-F238E27FC236}">
                <a16:creationId xmlns:a16="http://schemas.microsoft.com/office/drawing/2014/main" id="{44B53055-DB55-2748-B0B0-A7EFC116BEC9}"/>
              </a:ext>
            </a:extLst>
          </p:cNvPr>
          <p:cNvCxnSpPr>
            <a:cxnSpLocks/>
          </p:cNvCxnSpPr>
          <p:nvPr/>
        </p:nvCxnSpPr>
        <p:spPr>
          <a:xfrm flipV="1">
            <a:off x="1606386" y="2797529"/>
            <a:ext cx="896599" cy="4296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97258482-35C1-AA43-B2B8-243142937C2E}"/>
              </a:ext>
            </a:extLst>
          </p:cNvPr>
          <p:cNvSpPr/>
          <p:nvPr/>
        </p:nvSpPr>
        <p:spPr>
          <a:xfrm>
            <a:off x="6708684" y="-205456"/>
            <a:ext cx="2929007" cy="576312"/>
          </a:xfrm>
          <a:prstGeom prst="rect">
            <a:avLst/>
          </a:prstGeom>
        </p:spPr>
        <p:txBody>
          <a:bodyPr wrap="none">
            <a:spAutoFit/>
          </a:bodyPr>
          <a:lstStyle/>
          <a:p>
            <a:pPr>
              <a:lnSpc>
                <a:spcPct val="170000"/>
              </a:lnSpc>
            </a:pPr>
            <a:r>
              <a:rPr lang="en-US" altLang="zh-CN" sz="2100" b="1" i="1" dirty="0">
                <a:latin typeface="+mj-lt"/>
                <a:ea typeface="+mj-ea"/>
                <a:cs typeface="+mj-cs"/>
              </a:rPr>
              <a:t>High-order</a:t>
            </a:r>
            <a:r>
              <a:rPr lang="zh-CN" altLang="en-US" sz="2100" b="1" i="1" dirty="0">
                <a:latin typeface="+mj-lt"/>
                <a:ea typeface="+mj-ea"/>
                <a:cs typeface="+mj-cs"/>
              </a:rPr>
              <a:t> </a:t>
            </a:r>
            <a:r>
              <a:rPr lang="en-US" altLang="zh-CN" sz="2100" b="1" i="1" dirty="0">
                <a:latin typeface="+mj-lt"/>
                <a:ea typeface="+mj-ea"/>
                <a:cs typeface="+mj-cs"/>
              </a:rPr>
              <a:t>Propagation</a:t>
            </a:r>
            <a:endParaRPr lang="zh-CN" altLang="en-US" sz="2100" b="1" i="1" dirty="0">
              <a:latin typeface="+mj-lt"/>
              <a:ea typeface="+mj-ea"/>
              <a:cs typeface="+mj-cs"/>
            </a:endParaRPr>
          </a:p>
        </p:txBody>
      </p:sp>
      <p:pic>
        <p:nvPicPr>
          <p:cNvPr id="17" name="图片 16">
            <a:extLst>
              <a:ext uri="{FF2B5EF4-FFF2-40B4-BE49-F238E27FC236}">
                <a16:creationId xmlns:a16="http://schemas.microsoft.com/office/drawing/2014/main" id="{FB461B2E-3A8D-B348-8C39-6F6596659DF7}"/>
              </a:ext>
            </a:extLst>
          </p:cNvPr>
          <p:cNvPicPr>
            <a:picLocks noChangeAspect="1"/>
          </p:cNvPicPr>
          <p:nvPr/>
        </p:nvPicPr>
        <p:blipFill>
          <a:blip r:embed="rId4"/>
          <a:stretch>
            <a:fillRect/>
          </a:stretch>
        </p:blipFill>
        <p:spPr>
          <a:xfrm>
            <a:off x="6639359" y="1162941"/>
            <a:ext cx="4559300" cy="711200"/>
          </a:xfrm>
          <a:prstGeom prst="rect">
            <a:avLst/>
          </a:prstGeom>
        </p:spPr>
      </p:pic>
      <p:pic>
        <p:nvPicPr>
          <p:cNvPr id="19" name="图片 18">
            <a:extLst>
              <a:ext uri="{FF2B5EF4-FFF2-40B4-BE49-F238E27FC236}">
                <a16:creationId xmlns:a16="http://schemas.microsoft.com/office/drawing/2014/main" id="{44C1631E-C2E6-DD4B-BC36-A120F8183DE3}"/>
              </a:ext>
            </a:extLst>
          </p:cNvPr>
          <p:cNvPicPr>
            <a:picLocks noChangeAspect="1"/>
          </p:cNvPicPr>
          <p:nvPr/>
        </p:nvPicPr>
        <p:blipFill>
          <a:blip r:embed="rId5"/>
          <a:stretch>
            <a:fillRect/>
          </a:stretch>
        </p:blipFill>
        <p:spPr>
          <a:xfrm>
            <a:off x="6360454" y="1777040"/>
            <a:ext cx="5448300" cy="1041400"/>
          </a:xfrm>
          <a:prstGeom prst="rect">
            <a:avLst/>
          </a:prstGeom>
        </p:spPr>
      </p:pic>
      <p:pic>
        <p:nvPicPr>
          <p:cNvPr id="30" name="Picture 1" descr="page3image41495104">
            <a:extLst>
              <a:ext uri="{FF2B5EF4-FFF2-40B4-BE49-F238E27FC236}">
                <a16:creationId xmlns:a16="http://schemas.microsoft.com/office/drawing/2014/main" id="{342DF6EB-5A53-494A-AE86-B857584A28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2756" y="3162567"/>
            <a:ext cx="7190852" cy="345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277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page3image41495104">
            <a:extLst>
              <a:ext uri="{FF2B5EF4-FFF2-40B4-BE49-F238E27FC236}">
                <a16:creationId xmlns:a16="http://schemas.microsoft.com/office/drawing/2014/main" id="{80BF3175-D45F-1241-A2AE-6478F4E5C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02" y="3128021"/>
            <a:ext cx="5957493" cy="286634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1ACF805C-9EBE-0A4D-AF48-B9F6710F0A17}"/>
              </a:ext>
            </a:extLst>
          </p:cNvPr>
          <p:cNvPicPr>
            <a:picLocks noChangeAspect="1"/>
          </p:cNvPicPr>
          <p:nvPr/>
        </p:nvPicPr>
        <p:blipFill>
          <a:blip r:embed="rId3"/>
          <a:stretch>
            <a:fillRect/>
          </a:stretch>
        </p:blipFill>
        <p:spPr>
          <a:xfrm>
            <a:off x="6638795" y="817687"/>
            <a:ext cx="5302685" cy="5004463"/>
          </a:xfrm>
          <a:prstGeom prst="rect">
            <a:avLst/>
          </a:prstGeom>
        </p:spPr>
      </p:pic>
      <p:pic>
        <p:nvPicPr>
          <p:cNvPr id="7" name="图片 6">
            <a:extLst>
              <a:ext uri="{FF2B5EF4-FFF2-40B4-BE49-F238E27FC236}">
                <a16:creationId xmlns:a16="http://schemas.microsoft.com/office/drawing/2014/main" id="{9F1BC92D-CC2F-104A-99FC-9FDE90D6A973}"/>
              </a:ext>
            </a:extLst>
          </p:cNvPr>
          <p:cNvPicPr>
            <a:picLocks noChangeAspect="1"/>
          </p:cNvPicPr>
          <p:nvPr/>
        </p:nvPicPr>
        <p:blipFill>
          <a:blip r:embed="rId4"/>
          <a:stretch>
            <a:fillRect/>
          </a:stretch>
        </p:blipFill>
        <p:spPr>
          <a:xfrm>
            <a:off x="551525" y="65930"/>
            <a:ext cx="3406785" cy="2673785"/>
          </a:xfrm>
          <a:prstGeom prst="rect">
            <a:avLst/>
          </a:prstGeom>
        </p:spPr>
      </p:pic>
    </p:spTree>
    <p:extLst>
      <p:ext uri="{BB962C8B-B14F-4D97-AF65-F5344CB8AC3E}">
        <p14:creationId xmlns:p14="http://schemas.microsoft.com/office/powerpoint/2010/main" val="962534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a:extLst>
              <a:ext uri="{FF2B5EF4-FFF2-40B4-BE49-F238E27FC236}">
                <a16:creationId xmlns:a16="http://schemas.microsoft.com/office/drawing/2014/main" id="{573785E0-54ED-FA4C-A2D8-D8218B4F01AF}"/>
              </a:ext>
            </a:extLst>
          </p:cNvPr>
          <p:cNvSpPr txBox="1">
            <a:spLocks/>
          </p:cNvSpPr>
          <p:nvPr/>
        </p:nvSpPr>
        <p:spPr>
          <a:xfrm>
            <a:off x="132439" y="-11816"/>
            <a:ext cx="5116250" cy="71327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en-US" altLang="zh-CN" b="1" i="1" dirty="0"/>
              <a:t>Propagation</a:t>
            </a:r>
            <a:r>
              <a:rPr lang="zh-CN" altLang="en-US" b="1" i="1" dirty="0"/>
              <a:t> </a:t>
            </a:r>
            <a:r>
              <a:rPr lang="en-US" altLang="zh-CN" b="1" i="1" dirty="0"/>
              <a:t>rule</a:t>
            </a:r>
            <a:r>
              <a:rPr lang="zh-CN" altLang="en-US" b="1" i="1" dirty="0"/>
              <a:t> </a:t>
            </a:r>
            <a:r>
              <a:rPr lang="en-US" altLang="zh-CN" b="1" i="1" dirty="0"/>
              <a:t>in</a:t>
            </a:r>
            <a:r>
              <a:rPr lang="zh-CN" altLang="en-US" b="1" i="1" dirty="0"/>
              <a:t> </a:t>
            </a:r>
            <a:r>
              <a:rPr lang="en-US" altLang="zh-CN" b="1" i="1" dirty="0"/>
              <a:t>matrix</a:t>
            </a:r>
            <a:r>
              <a:rPr lang="zh-CN" altLang="en-US" b="1" i="1" dirty="0"/>
              <a:t> </a:t>
            </a:r>
            <a:r>
              <a:rPr lang="en-US" altLang="zh-CN" b="1" i="1" dirty="0"/>
              <a:t>form</a:t>
            </a:r>
            <a:endParaRPr lang="zh-CN" altLang="en-US" b="1" i="1" dirty="0"/>
          </a:p>
        </p:txBody>
      </p:sp>
      <p:sp>
        <p:nvSpPr>
          <p:cNvPr id="13" name="文本框 12">
            <a:extLst>
              <a:ext uri="{FF2B5EF4-FFF2-40B4-BE49-F238E27FC236}">
                <a16:creationId xmlns:a16="http://schemas.microsoft.com/office/drawing/2014/main" id="{97A0D931-6953-D04F-B935-A7D4FE57D2FE}"/>
              </a:ext>
            </a:extLst>
          </p:cNvPr>
          <p:cNvSpPr txBox="1"/>
          <p:nvPr/>
        </p:nvSpPr>
        <p:spPr>
          <a:xfrm>
            <a:off x="735859" y="4047849"/>
            <a:ext cx="4632090" cy="1477328"/>
          </a:xfrm>
          <a:prstGeom prst="rect">
            <a:avLst/>
          </a:prstGeom>
          <a:noFill/>
        </p:spPr>
        <p:txBody>
          <a:bodyPr wrap="square" rtlCol="0">
            <a:spAutoFit/>
          </a:bodyPr>
          <a:lstStyle/>
          <a:p>
            <a:r>
              <a:rPr lang="en" altLang="zh-CN" dirty="0"/>
              <a:t>Laplacian matrix for the user-item graph</a:t>
            </a:r>
          </a:p>
          <a:p>
            <a:endParaRPr lang="en" altLang="zh-CN" dirty="0"/>
          </a:p>
          <a:p>
            <a:endParaRPr lang="en" altLang="zh-CN" dirty="0"/>
          </a:p>
          <a:p>
            <a:endParaRPr lang="en" altLang="zh-CN" dirty="0"/>
          </a:p>
          <a:p>
            <a:r>
              <a:rPr lang="en-US" altLang="zh-CN" dirty="0"/>
              <a:t>R</a:t>
            </a:r>
            <a:r>
              <a:rPr lang="zh-CN" altLang="en-US" dirty="0"/>
              <a:t>：</a:t>
            </a:r>
            <a:r>
              <a:rPr lang="en-US" altLang="zh-CN" dirty="0"/>
              <a:t>R</a:t>
            </a:r>
            <a:r>
              <a:rPr lang="en-US" altLang="zh-CN" baseline="30000" dirty="0"/>
              <a:t>N</a:t>
            </a:r>
            <a:r>
              <a:rPr lang="zh-CN" altLang="en-US" baseline="30000" dirty="0"/>
              <a:t>*</a:t>
            </a:r>
            <a:r>
              <a:rPr lang="en-US" altLang="zh-CN" baseline="30000" dirty="0"/>
              <a:t>M</a:t>
            </a:r>
            <a:r>
              <a:rPr lang="en" altLang="zh-CN" baseline="30000" dirty="0"/>
              <a:t> </a:t>
            </a:r>
          </a:p>
        </p:txBody>
      </p:sp>
      <p:pic>
        <p:nvPicPr>
          <p:cNvPr id="17" name="图片 16">
            <a:extLst>
              <a:ext uri="{FF2B5EF4-FFF2-40B4-BE49-F238E27FC236}">
                <a16:creationId xmlns:a16="http://schemas.microsoft.com/office/drawing/2014/main" id="{FB461B2E-3A8D-B348-8C39-6F6596659DF7}"/>
              </a:ext>
            </a:extLst>
          </p:cNvPr>
          <p:cNvPicPr>
            <a:picLocks noChangeAspect="1"/>
          </p:cNvPicPr>
          <p:nvPr/>
        </p:nvPicPr>
        <p:blipFill>
          <a:blip r:embed="rId2"/>
          <a:stretch>
            <a:fillRect/>
          </a:stretch>
        </p:blipFill>
        <p:spPr>
          <a:xfrm>
            <a:off x="551709" y="754649"/>
            <a:ext cx="4559300" cy="711200"/>
          </a:xfrm>
          <a:prstGeom prst="rect">
            <a:avLst/>
          </a:prstGeom>
        </p:spPr>
      </p:pic>
      <p:pic>
        <p:nvPicPr>
          <p:cNvPr id="19" name="图片 18">
            <a:extLst>
              <a:ext uri="{FF2B5EF4-FFF2-40B4-BE49-F238E27FC236}">
                <a16:creationId xmlns:a16="http://schemas.microsoft.com/office/drawing/2014/main" id="{44C1631E-C2E6-DD4B-BC36-A120F8183DE3}"/>
              </a:ext>
            </a:extLst>
          </p:cNvPr>
          <p:cNvPicPr>
            <a:picLocks noChangeAspect="1"/>
          </p:cNvPicPr>
          <p:nvPr/>
        </p:nvPicPr>
        <p:blipFill>
          <a:blip r:embed="rId3"/>
          <a:stretch>
            <a:fillRect/>
          </a:stretch>
        </p:blipFill>
        <p:spPr>
          <a:xfrm>
            <a:off x="5301339" y="673278"/>
            <a:ext cx="5448300" cy="1041400"/>
          </a:xfrm>
          <a:prstGeom prst="rect">
            <a:avLst/>
          </a:prstGeom>
        </p:spPr>
      </p:pic>
      <p:pic>
        <p:nvPicPr>
          <p:cNvPr id="7" name="图片 6">
            <a:extLst>
              <a:ext uri="{FF2B5EF4-FFF2-40B4-BE49-F238E27FC236}">
                <a16:creationId xmlns:a16="http://schemas.microsoft.com/office/drawing/2014/main" id="{7BE154DD-C34D-5449-B74D-FFD7708C0403}"/>
              </a:ext>
            </a:extLst>
          </p:cNvPr>
          <p:cNvPicPr>
            <a:picLocks noChangeAspect="1"/>
          </p:cNvPicPr>
          <p:nvPr/>
        </p:nvPicPr>
        <p:blipFill>
          <a:blip r:embed="rId4"/>
          <a:stretch>
            <a:fillRect/>
          </a:stretch>
        </p:blipFill>
        <p:spPr>
          <a:xfrm>
            <a:off x="411839" y="1737707"/>
            <a:ext cx="10337800" cy="1244600"/>
          </a:xfrm>
          <a:prstGeom prst="rect">
            <a:avLst/>
          </a:prstGeom>
        </p:spPr>
      </p:pic>
      <p:pic>
        <p:nvPicPr>
          <p:cNvPr id="9" name="图片 8">
            <a:extLst>
              <a:ext uri="{FF2B5EF4-FFF2-40B4-BE49-F238E27FC236}">
                <a16:creationId xmlns:a16="http://schemas.microsoft.com/office/drawing/2014/main" id="{12A55090-2396-7A44-830A-4D8EC2EEE26D}"/>
              </a:ext>
            </a:extLst>
          </p:cNvPr>
          <p:cNvPicPr>
            <a:picLocks noChangeAspect="1"/>
          </p:cNvPicPr>
          <p:nvPr/>
        </p:nvPicPr>
        <p:blipFill>
          <a:blip r:embed="rId5"/>
          <a:stretch>
            <a:fillRect/>
          </a:stretch>
        </p:blipFill>
        <p:spPr>
          <a:xfrm>
            <a:off x="735859" y="4425912"/>
            <a:ext cx="4191000" cy="742323"/>
          </a:xfrm>
          <a:prstGeom prst="rect">
            <a:avLst/>
          </a:prstGeom>
        </p:spPr>
      </p:pic>
      <p:cxnSp>
        <p:nvCxnSpPr>
          <p:cNvPr id="11" name="直线箭头连接符 10">
            <a:extLst>
              <a:ext uri="{FF2B5EF4-FFF2-40B4-BE49-F238E27FC236}">
                <a16:creationId xmlns:a16="http://schemas.microsoft.com/office/drawing/2014/main" id="{DDBB899C-AC4C-D843-A548-5C320B4BF020}"/>
              </a:ext>
            </a:extLst>
          </p:cNvPr>
          <p:cNvCxnSpPr>
            <a:cxnSpLocks/>
          </p:cNvCxnSpPr>
          <p:nvPr/>
        </p:nvCxnSpPr>
        <p:spPr>
          <a:xfrm flipV="1">
            <a:off x="1394085" y="2486932"/>
            <a:ext cx="2008682" cy="15609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741C168B-5A0A-6744-9B3B-1F8197C82BE5}"/>
              </a:ext>
            </a:extLst>
          </p:cNvPr>
          <p:cNvPicPr>
            <a:picLocks noChangeAspect="1"/>
          </p:cNvPicPr>
          <p:nvPr/>
        </p:nvPicPr>
        <p:blipFill>
          <a:blip r:embed="rId6"/>
          <a:stretch>
            <a:fillRect/>
          </a:stretch>
        </p:blipFill>
        <p:spPr>
          <a:xfrm>
            <a:off x="2074614" y="5123977"/>
            <a:ext cx="1231900" cy="368300"/>
          </a:xfrm>
          <a:prstGeom prst="rect">
            <a:avLst/>
          </a:prstGeom>
        </p:spPr>
      </p:pic>
      <p:pic>
        <p:nvPicPr>
          <p:cNvPr id="15" name="图片 14">
            <a:extLst>
              <a:ext uri="{FF2B5EF4-FFF2-40B4-BE49-F238E27FC236}">
                <a16:creationId xmlns:a16="http://schemas.microsoft.com/office/drawing/2014/main" id="{82A8C4C3-8B91-7D41-9C9A-1EF60CBD7A0A}"/>
              </a:ext>
            </a:extLst>
          </p:cNvPr>
          <p:cNvPicPr>
            <a:picLocks noChangeAspect="1"/>
          </p:cNvPicPr>
          <p:nvPr/>
        </p:nvPicPr>
        <p:blipFill>
          <a:blip r:embed="rId7"/>
          <a:stretch>
            <a:fillRect/>
          </a:stretch>
        </p:blipFill>
        <p:spPr>
          <a:xfrm>
            <a:off x="819423" y="5669642"/>
            <a:ext cx="2159000" cy="520700"/>
          </a:xfrm>
          <a:prstGeom prst="rect">
            <a:avLst/>
          </a:prstGeom>
        </p:spPr>
      </p:pic>
      <p:sp>
        <p:nvSpPr>
          <p:cNvPr id="18" name="矩形 17">
            <a:extLst>
              <a:ext uri="{FF2B5EF4-FFF2-40B4-BE49-F238E27FC236}">
                <a16:creationId xmlns:a16="http://schemas.microsoft.com/office/drawing/2014/main" id="{2310DAB3-F665-BC42-B480-396F2970700E}"/>
              </a:ext>
            </a:extLst>
          </p:cNvPr>
          <p:cNvSpPr/>
          <p:nvPr/>
        </p:nvSpPr>
        <p:spPr>
          <a:xfrm>
            <a:off x="3402767" y="673278"/>
            <a:ext cx="1524092" cy="919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614216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TotalTime>
  <Words>636</Words>
  <Application>Microsoft Macintosh PowerPoint</Application>
  <PresentationFormat>宽屏</PresentationFormat>
  <Paragraphs>61</Paragraphs>
  <Slides>12</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等线</vt:lpstr>
      <vt:lpstr>等线 Light</vt:lpstr>
      <vt:lpstr>LinLibertineT</vt:lpstr>
      <vt:lpstr>Arial</vt:lpstr>
      <vt:lpstr>Georgia</vt:lpstr>
      <vt:lpstr>Office 主题​​</vt:lpstr>
      <vt:lpstr>Neural Graph Collaborative Filtering </vt:lpstr>
      <vt:lpstr>CF：相似行为的用户对物品表现出相似的偏好。 Key step 1：embedding Key step 2：interaction modeling  </vt:lpstr>
      <vt:lpstr>PowerPoint 演示文稿</vt:lpstr>
      <vt:lpstr>PowerPoint 演示文稿</vt:lpstr>
      <vt:lpstr>1-Embedding layer</vt:lpstr>
      <vt:lpstr>PowerPoint 演示文稿</vt:lpstr>
      <vt:lpstr>PowerPoint 演示文稿</vt:lpstr>
      <vt:lpstr>PowerPoint 演示文稿</vt:lpstr>
      <vt:lpstr>PowerPoint 演示文稿</vt:lpstr>
      <vt:lpstr>3：Model prediction</vt:lpstr>
      <vt:lpstr>4：实验</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poppyzyl@qq.com</dc:creator>
  <cp:lastModifiedBy>poppyzyl@qq.com</cp:lastModifiedBy>
  <cp:revision>78</cp:revision>
  <dcterms:created xsi:type="dcterms:W3CDTF">2020-04-27T11:06:30Z</dcterms:created>
  <dcterms:modified xsi:type="dcterms:W3CDTF">2020-05-10T05:08:15Z</dcterms:modified>
</cp:coreProperties>
</file>